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256" r:id="rId2"/>
    <p:sldId id="283" r:id="rId3"/>
    <p:sldId id="273" r:id="rId4"/>
    <p:sldId id="281" r:id="rId5"/>
    <p:sldId id="280" r:id="rId6"/>
    <p:sldId id="276" r:id="rId7"/>
    <p:sldId id="290" r:id="rId8"/>
    <p:sldId id="274" r:id="rId9"/>
    <p:sldId id="275" r:id="rId10"/>
    <p:sldId id="277" r:id="rId11"/>
    <p:sldId id="284" r:id="rId12"/>
    <p:sldId id="282" r:id="rId13"/>
    <p:sldId id="285" r:id="rId14"/>
    <p:sldId id="286" r:id="rId15"/>
    <p:sldId id="287" r:id="rId16"/>
    <p:sldId id="288" r:id="rId17"/>
    <p:sldId id="289" r:id="rId18"/>
    <p:sldId id="267" r:id="rId19"/>
    <p:sldId id="257" r:id="rId20"/>
    <p:sldId id="258" r:id="rId21"/>
    <p:sldId id="259" r:id="rId22"/>
    <p:sldId id="260" r:id="rId23"/>
    <p:sldId id="261" r:id="rId24"/>
    <p:sldId id="262" r:id="rId25"/>
    <p:sldId id="263" r:id="rId26"/>
    <p:sldId id="264" r:id="rId27"/>
    <p:sldId id="265" r:id="rId28"/>
    <p:sldId id="266" r:id="rId29"/>
    <p:sldId id="278" r:id="rId30"/>
    <p:sldId id="268" r:id="rId31"/>
    <p:sldId id="269" r:id="rId32"/>
    <p:sldId id="270" r:id="rId33"/>
    <p:sldId id="271" r:id="rId34"/>
    <p:sldId id="272" r:id="rId35"/>
    <p:sldId id="279"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2D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E2ADF4-1434-454A-AC4A-6249F60F7621}" type="datetimeFigureOut">
              <a:rPr lang="en-US" smtClean="0"/>
              <a:t>10/13/2016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72D77B-D572-4AC5-872A-C64234B42743}" type="slidenum">
              <a:rPr lang="en-US" smtClean="0"/>
              <a:t>‹#›</a:t>
            </a:fld>
            <a:endParaRPr lang="en-US"/>
          </a:p>
        </p:txBody>
      </p:sp>
    </p:spTree>
    <p:extLst>
      <p:ext uri="{BB962C8B-B14F-4D97-AF65-F5344CB8AC3E}">
        <p14:creationId xmlns:p14="http://schemas.microsoft.com/office/powerpoint/2010/main" val="147867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72D77B-D572-4AC5-872A-C64234B42743}" type="slidenum">
              <a:rPr lang="en-US" smtClean="0"/>
              <a:t>1</a:t>
            </a:fld>
            <a:endParaRPr lang="en-US"/>
          </a:p>
        </p:txBody>
      </p:sp>
    </p:spTree>
    <p:extLst>
      <p:ext uri="{BB962C8B-B14F-4D97-AF65-F5344CB8AC3E}">
        <p14:creationId xmlns:p14="http://schemas.microsoft.com/office/powerpoint/2010/main" val="5149265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7CC651C9-D8B8-4A7F-B749-D57F9888B3B8}" type="datetimeFigureOut">
              <a:rPr lang="en-US" smtClean="0"/>
              <a:t>10/13/2016</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08697019-9033-4098-98EB-5D9AA5D5FC8A}"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CC651C9-D8B8-4A7F-B749-D57F9888B3B8}" type="datetimeFigureOut">
              <a:rPr lang="en-US" smtClean="0"/>
              <a:t>10/13/2016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697019-9033-4098-98EB-5D9AA5D5FC8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7CC651C9-D8B8-4A7F-B749-D57F9888B3B8}" type="datetimeFigureOut">
              <a:rPr lang="en-US" smtClean="0"/>
              <a:t>10/13/2016</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08697019-9033-4098-98EB-5D9AA5D5FC8A}"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CC651C9-D8B8-4A7F-B749-D57F9888B3B8}" type="datetimeFigureOut">
              <a:rPr lang="en-US" smtClean="0"/>
              <a:t>10/13/2016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08697019-9033-4098-98EB-5D9AA5D5FC8A}" type="slidenum">
              <a:rPr lang="en-US" smtClean="0"/>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7CC651C9-D8B8-4A7F-B749-D57F9888B3B8}" type="datetimeFigureOut">
              <a:rPr lang="en-US" smtClean="0"/>
              <a:t>10/13/2016</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08697019-9033-4098-98EB-5D9AA5D5FC8A}"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7CC651C9-D8B8-4A7F-B749-D57F9888B3B8}" type="datetimeFigureOut">
              <a:rPr lang="en-US" smtClean="0"/>
              <a:t>10/13/2016</a:t>
            </a:fld>
            <a:endParaRPr lang="en-US"/>
          </a:p>
        </p:txBody>
      </p:sp>
      <p:sp>
        <p:nvSpPr>
          <p:cNvPr id="10" name="Slide Number Placeholder 9"/>
          <p:cNvSpPr>
            <a:spLocks noGrp="1"/>
          </p:cNvSpPr>
          <p:nvPr>
            <p:ph type="sldNum" sz="quarter" idx="16"/>
          </p:nvPr>
        </p:nvSpPr>
        <p:spPr/>
        <p:txBody>
          <a:bodyPr rtlCol="0"/>
          <a:lstStyle/>
          <a:p>
            <a:fld id="{08697019-9033-4098-98EB-5D9AA5D5FC8A}"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7CC651C9-D8B8-4A7F-B749-D57F9888B3B8}" type="datetimeFigureOut">
              <a:rPr lang="en-US" smtClean="0"/>
              <a:t>10/13/2016</a:t>
            </a:fld>
            <a:endParaRPr lang="en-US"/>
          </a:p>
        </p:txBody>
      </p:sp>
      <p:sp>
        <p:nvSpPr>
          <p:cNvPr id="12" name="Slide Number Placeholder 11"/>
          <p:cNvSpPr>
            <a:spLocks noGrp="1"/>
          </p:cNvSpPr>
          <p:nvPr>
            <p:ph type="sldNum" sz="quarter" idx="16"/>
          </p:nvPr>
        </p:nvSpPr>
        <p:spPr/>
        <p:txBody>
          <a:bodyPr rtlCol="0"/>
          <a:lstStyle/>
          <a:p>
            <a:fld id="{08697019-9033-4098-98EB-5D9AA5D5FC8A}"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CC651C9-D8B8-4A7F-B749-D57F9888B3B8}" type="datetimeFigureOut">
              <a:rPr lang="en-US" smtClean="0"/>
              <a:t>10/13/2016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08697019-9033-4098-98EB-5D9AA5D5FC8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C651C9-D8B8-4A7F-B749-D57F9888B3B8}" type="datetimeFigureOut">
              <a:rPr lang="en-US" smtClean="0"/>
              <a:t>10/13/2016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08697019-9033-4098-98EB-5D9AA5D5FC8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CC651C9-D8B8-4A7F-B749-D57F9888B3B8}" type="datetimeFigureOut">
              <a:rPr lang="en-US" smtClean="0"/>
              <a:t>10/13/2016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08697019-9033-4098-98EB-5D9AA5D5FC8A}"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7CC651C9-D8B8-4A7F-B749-D57F9888B3B8}" type="datetimeFigureOut">
              <a:rPr lang="en-US" smtClean="0"/>
              <a:t>10/13/2016</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08697019-9033-4098-98EB-5D9AA5D5FC8A}"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CC651C9-D8B8-4A7F-B749-D57F9888B3B8}" type="datetimeFigureOut">
              <a:rPr lang="en-US" smtClean="0"/>
              <a:t>10/13/2016</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08697019-9033-4098-98EB-5D9AA5D5FC8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www.theatlantic.com/magazine/archive/2006/12/the-100-most-influential-figures-in-american-history/305384/" TargetMode="Externa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9.xml"/><Relationship Id="rId4" Type="http://schemas.openxmlformats.org/officeDocument/2006/relationships/image" Target="../media/image36.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9.xml"/><Relationship Id="rId4" Type="http://schemas.openxmlformats.org/officeDocument/2006/relationships/image" Target="../media/image11.gif"/></Relationships>
</file>

<file path=ppt/slides/_rels/slide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9.xml"/><Relationship Id="rId4" Type="http://schemas.openxmlformats.org/officeDocument/2006/relationships/image" Target="../media/image1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The Sam wineburg Top ten list of famous Americans</a:t>
            </a:r>
            <a:endParaRPr lang="en-US" dirty="0"/>
          </a:p>
        </p:txBody>
      </p:sp>
      <p:sp>
        <p:nvSpPr>
          <p:cNvPr id="3" name="Subtitle 2"/>
          <p:cNvSpPr>
            <a:spLocks noGrp="1"/>
          </p:cNvSpPr>
          <p:nvPr>
            <p:ph type="subTitle" idx="1"/>
          </p:nvPr>
        </p:nvSpPr>
        <p:spPr/>
        <p:txBody>
          <a:bodyPr/>
          <a:lstStyle/>
          <a:p>
            <a:r>
              <a:rPr lang="en-US" dirty="0" smtClean="0">
                <a:solidFill>
                  <a:schemeClr val="bg1"/>
                </a:solidFill>
              </a:rPr>
              <a:t>How does your list compare?</a:t>
            </a:r>
            <a:endParaRPr lang="en-US" dirty="0">
              <a:solidFill>
                <a:schemeClr val="bg1"/>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18969">
            <a:off x="341210" y="838200"/>
            <a:ext cx="2701138" cy="32004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304800"/>
            <a:ext cx="2190750" cy="319003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44781">
            <a:off x="6315729" y="1131115"/>
            <a:ext cx="2447272" cy="3174185"/>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71750" y="576263"/>
            <a:ext cx="2228850" cy="3178765"/>
          </a:xfrm>
          <a:prstGeom prst="rect">
            <a:avLst/>
          </a:prstGeom>
        </p:spPr>
      </p:pic>
    </p:spTree>
    <p:extLst>
      <p:ext uri="{BB962C8B-B14F-4D97-AF65-F5344CB8AC3E}">
        <p14:creationId xmlns:p14="http://schemas.microsoft.com/office/powerpoint/2010/main" val="36689406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371600"/>
          </a:xfrm>
        </p:spPr>
        <p:txBody>
          <a:bodyPr>
            <a:normAutofit lnSpcReduction="10000"/>
          </a:bodyPr>
          <a:lstStyle/>
          <a:p>
            <a:r>
              <a:rPr lang="en-US" dirty="0" smtClean="0"/>
              <a:t>In the South, - and Virginia is “the South” – race relations is often thought of in black and white terms.  In other regions of the nation, however, diversity means something altogether more complex.  Consider the role of Asian-Americans and immigrants in parts of the far West.  Some of the most bigoted and racist laws in our history applied to Asian people – including the Chinese Exclusion Act of 1882.</a:t>
            </a:r>
            <a:endParaRPr lang="en-US" dirty="0"/>
          </a:p>
        </p:txBody>
      </p:sp>
      <p:sp>
        <p:nvSpPr>
          <p:cNvPr id="3" name="Title 2"/>
          <p:cNvSpPr>
            <a:spLocks noGrp="1"/>
          </p:cNvSpPr>
          <p:nvPr>
            <p:ph type="title"/>
          </p:nvPr>
        </p:nvSpPr>
        <p:spPr/>
        <p:txBody>
          <a:bodyPr/>
          <a:lstStyle/>
          <a:p>
            <a:r>
              <a:rPr lang="en-US" dirty="0" smtClean="0">
                <a:solidFill>
                  <a:schemeClr val="tx1"/>
                </a:solidFill>
              </a:rPr>
              <a:t>Chinese, Japanese, Filipinos, Indians…</a:t>
            </a:r>
            <a:endParaRPr lang="en-US" dirty="0">
              <a:solidFill>
                <a:schemeClr val="tx1"/>
              </a:solidFill>
            </a:endParaRPr>
          </a:p>
        </p:txBody>
      </p:sp>
      <p:pic>
        <p:nvPicPr>
          <p:cNvPr id="9" name="Picture Placeholder 8"/>
          <p:cNvPicPr>
            <a:picLocks noGrp="1" noChangeAspect="1"/>
          </p:cNvPicPr>
          <p:nvPr>
            <p:ph type="pic" idx="1"/>
          </p:nvPr>
        </p:nvPicPr>
        <p:blipFill>
          <a:blip r:embed="rId2">
            <a:extLst>
              <a:ext uri="{28A0092B-C50C-407E-A947-70E740481C1C}">
                <a14:useLocalDpi xmlns:a14="http://schemas.microsoft.com/office/drawing/2010/main" val="0"/>
              </a:ext>
            </a:extLst>
          </a:blip>
          <a:srcRect l="2799" r="2799"/>
          <a:stretch>
            <a:fillRect/>
          </a:stretch>
        </p:blipFill>
        <p:spPr>
          <a:xfrm>
            <a:off x="2895600" y="0"/>
            <a:ext cx="5410200" cy="4641346"/>
          </a:xfrm>
        </p:spPr>
      </p:pic>
    </p:spTree>
    <p:extLst>
      <p:ext uri="{BB962C8B-B14F-4D97-AF65-F5344CB8AC3E}">
        <p14:creationId xmlns:p14="http://schemas.microsoft.com/office/powerpoint/2010/main" val="1473816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990600"/>
          </a:xfrm>
        </p:spPr>
        <p:txBody>
          <a:bodyPr/>
          <a:lstStyle/>
          <a:p>
            <a:r>
              <a:rPr lang="en-US" dirty="0" smtClean="0"/>
              <a:t>These two groups are fertile ground to explore in making your lists.  Consider some of the most important cases, the men and women who argued those cases, and the people who were involved in the conflicts over the meaning of the Constitution. </a:t>
            </a:r>
            <a:endParaRPr lang="en-US" dirty="0"/>
          </a:p>
        </p:txBody>
      </p:sp>
      <p:sp>
        <p:nvSpPr>
          <p:cNvPr id="3" name="Title 2"/>
          <p:cNvSpPr>
            <a:spLocks noGrp="1"/>
          </p:cNvSpPr>
          <p:nvPr>
            <p:ph type="title"/>
          </p:nvPr>
        </p:nvSpPr>
        <p:spPr/>
        <p:txBody>
          <a:bodyPr/>
          <a:lstStyle/>
          <a:p>
            <a:r>
              <a:rPr lang="en-US" dirty="0" smtClean="0">
                <a:solidFill>
                  <a:schemeClr val="tx1"/>
                </a:solidFill>
              </a:rPr>
              <a:t>The Supreme Court and Civil Rights Leaders</a:t>
            </a:r>
            <a:endParaRPr lang="en-US" dirty="0">
              <a:solidFill>
                <a:schemeClr val="tx1"/>
              </a:solidFill>
            </a:endParaRPr>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5141" b="5141"/>
          <a:stretch>
            <a:fillRect/>
          </a:stretch>
        </p:blipFill>
        <p:spPr>
          <a:xfrm>
            <a:off x="1447800" y="-67947"/>
            <a:ext cx="7696200" cy="4636899"/>
          </a:xfrm>
        </p:spPr>
      </p:pic>
    </p:spTree>
    <p:extLst>
      <p:ext uri="{BB962C8B-B14F-4D97-AF65-F5344CB8AC3E}">
        <p14:creationId xmlns:p14="http://schemas.microsoft.com/office/powerpoint/2010/main" val="7461252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Name the ten most important people in American history – excluding Presidents, First Ladies, and members of your own family. </a:t>
            </a:r>
            <a:endParaRPr lang="en-US" dirty="0"/>
          </a:p>
        </p:txBody>
      </p:sp>
      <p:sp>
        <p:nvSpPr>
          <p:cNvPr id="5" name="Title 4"/>
          <p:cNvSpPr>
            <a:spLocks noGrp="1"/>
          </p:cNvSpPr>
          <p:nvPr>
            <p:ph type="title"/>
          </p:nvPr>
        </p:nvSpPr>
        <p:spPr/>
        <p:txBody>
          <a:bodyPr/>
          <a:lstStyle/>
          <a:p>
            <a:r>
              <a:rPr lang="en-US" dirty="0" smtClean="0">
                <a:solidFill>
                  <a:schemeClr val="tx1"/>
                </a:solidFill>
              </a:rPr>
              <a:t>Write out your list!</a:t>
            </a:r>
            <a:endParaRPr lang="en-US" dirty="0">
              <a:solidFill>
                <a:schemeClr val="tx1"/>
              </a:solidFill>
            </a:endParaRPr>
          </a:p>
        </p:txBody>
      </p:sp>
    </p:spTree>
    <p:extLst>
      <p:ext uri="{BB962C8B-B14F-4D97-AF65-F5344CB8AC3E}">
        <p14:creationId xmlns:p14="http://schemas.microsoft.com/office/powerpoint/2010/main" val="21079781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311830" y="5867400"/>
            <a:ext cx="8603570" cy="682625"/>
          </a:xfrm>
        </p:spPr>
        <p:txBody>
          <a:bodyPr>
            <a:normAutofit fontScale="85000" lnSpcReduction="20000"/>
          </a:bodyPr>
          <a:lstStyle/>
          <a:p>
            <a:r>
              <a:rPr lang="en-US" dirty="0">
                <a:hlinkClick r:id="rId2"/>
              </a:rPr>
              <a:t>http://www.theatlantic.com/magazine/archive/2006/12/the-100-most-influential-figures-in-american-history/305384</a:t>
            </a:r>
            <a:r>
              <a:rPr lang="en-US" dirty="0" smtClean="0">
                <a:hlinkClick r:id="rId2"/>
              </a:rPr>
              <a:t>/</a:t>
            </a:r>
            <a:r>
              <a:rPr lang="en-US" dirty="0" smtClean="0"/>
              <a:t> </a:t>
            </a:r>
            <a:endParaRPr lang="en-US" dirty="0"/>
          </a:p>
        </p:txBody>
      </p:sp>
      <p:sp>
        <p:nvSpPr>
          <p:cNvPr id="3" name="Title 2"/>
          <p:cNvSpPr>
            <a:spLocks noGrp="1"/>
          </p:cNvSpPr>
          <p:nvPr>
            <p:ph type="title"/>
          </p:nvPr>
        </p:nvSpPr>
        <p:spPr/>
        <p:txBody>
          <a:bodyPr/>
          <a:lstStyle/>
          <a:p>
            <a:r>
              <a:rPr lang="en-US" dirty="0" smtClean="0">
                <a:solidFill>
                  <a:schemeClr val="tx1"/>
                </a:solidFill>
              </a:rPr>
              <a:t>The Atlantic’s List – Circa 2006</a:t>
            </a:r>
            <a:endParaRPr lang="en-US" dirty="0">
              <a:solidFill>
                <a:schemeClr val="tx1"/>
              </a:solidFill>
            </a:endParaRPr>
          </a:p>
        </p:txBody>
      </p:sp>
      <p:pic>
        <p:nvPicPr>
          <p:cNvPr id="4" name="Picture 3"/>
          <p:cNvPicPr>
            <a:picLocks noChangeAspect="1"/>
          </p:cNvPicPr>
          <p:nvPr/>
        </p:nvPicPr>
        <p:blipFill>
          <a:blip r:embed="rId3"/>
          <a:stretch>
            <a:fillRect/>
          </a:stretch>
        </p:blipFill>
        <p:spPr>
          <a:xfrm>
            <a:off x="1981200" y="2611016"/>
            <a:ext cx="5105400" cy="3027241"/>
          </a:xfrm>
          <a:prstGeom prst="rect">
            <a:avLst/>
          </a:prstGeom>
        </p:spPr>
      </p:pic>
      <p:sp>
        <p:nvSpPr>
          <p:cNvPr id="5" name="Rounded Rectangle 4"/>
          <p:cNvSpPr/>
          <p:nvPr/>
        </p:nvSpPr>
        <p:spPr>
          <a:xfrm>
            <a:off x="311830" y="685800"/>
            <a:ext cx="845117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What do you notice about this list of Americans, selected by historians and professors? </a:t>
            </a:r>
            <a:endParaRPr lang="en-US" dirty="0">
              <a:solidFill>
                <a:schemeClr val="tx1"/>
              </a:solidFill>
            </a:endParaRPr>
          </a:p>
        </p:txBody>
      </p:sp>
    </p:spTree>
    <p:extLst>
      <p:ext uri="{BB962C8B-B14F-4D97-AF65-F5344CB8AC3E}">
        <p14:creationId xmlns:p14="http://schemas.microsoft.com/office/powerpoint/2010/main" val="36863411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28600"/>
            <a:ext cx="8308848" cy="990600"/>
          </a:xfrm>
        </p:spPr>
        <p:txBody>
          <a:bodyPr>
            <a:normAutofit fontScale="90000"/>
          </a:bodyPr>
          <a:lstStyle/>
          <a:p>
            <a:r>
              <a:rPr lang="en-US" dirty="0" smtClean="0"/>
              <a:t>The Most Influential Americans – Excluding US Presidents and First Ladies</a:t>
            </a:r>
            <a:endParaRPr lang="en-US" dirty="0"/>
          </a:p>
        </p:txBody>
      </p:sp>
      <p:sp>
        <p:nvSpPr>
          <p:cNvPr id="5" name="Content Placeholder 4"/>
          <p:cNvSpPr>
            <a:spLocks noGrp="1"/>
          </p:cNvSpPr>
          <p:nvPr>
            <p:ph sz="quarter" idx="1"/>
          </p:nvPr>
        </p:nvSpPr>
        <p:spPr/>
        <p:txBody>
          <a:bodyPr/>
          <a:lstStyle/>
          <a:p>
            <a:pPr marL="514350" indent="-514350">
              <a:buAutoNum type="arabicPeriod"/>
            </a:pPr>
            <a:r>
              <a:rPr lang="en-US" dirty="0" smtClean="0"/>
              <a:t>Alexander Hamilton </a:t>
            </a:r>
          </a:p>
          <a:p>
            <a:pPr marL="514350" indent="-514350">
              <a:buAutoNum type="arabicPeriod"/>
            </a:pPr>
            <a:r>
              <a:rPr lang="en-US" dirty="0" smtClean="0"/>
              <a:t>Benjamin Franklin</a:t>
            </a:r>
          </a:p>
          <a:p>
            <a:pPr marL="514350" indent="-514350">
              <a:buAutoNum type="arabicPeriod"/>
            </a:pPr>
            <a:r>
              <a:rPr lang="en-US" dirty="0" smtClean="0"/>
              <a:t>John Marshall</a:t>
            </a:r>
          </a:p>
          <a:p>
            <a:pPr marL="514350" indent="-514350">
              <a:buAutoNum type="arabicPeriod"/>
            </a:pPr>
            <a:r>
              <a:rPr lang="en-US" dirty="0" smtClean="0"/>
              <a:t>Martin Luther King, Jr. </a:t>
            </a:r>
          </a:p>
          <a:p>
            <a:pPr marL="514350" indent="-514350">
              <a:buAutoNum type="arabicPeriod"/>
            </a:pPr>
            <a:r>
              <a:rPr lang="en-US" dirty="0" smtClean="0"/>
              <a:t>Thomas Edison</a:t>
            </a:r>
          </a:p>
          <a:p>
            <a:pPr marL="514350" indent="-514350">
              <a:buAutoNum type="arabicPeriod"/>
            </a:pPr>
            <a:r>
              <a:rPr lang="en-US" dirty="0" smtClean="0"/>
              <a:t>John D. Rockefeller</a:t>
            </a:r>
          </a:p>
          <a:p>
            <a:pPr marL="514350" indent="-514350">
              <a:buAutoNum type="arabicPeriod"/>
            </a:pPr>
            <a:r>
              <a:rPr lang="en-US" dirty="0" smtClean="0"/>
              <a:t>Henry Ford</a:t>
            </a:r>
          </a:p>
          <a:p>
            <a:pPr marL="514350" indent="-514350">
              <a:buAutoNum type="arabicPeriod"/>
            </a:pPr>
            <a:r>
              <a:rPr lang="en-US" dirty="0" smtClean="0"/>
              <a:t>Mark Twain</a:t>
            </a:r>
          </a:p>
          <a:p>
            <a:pPr marL="514350" indent="-514350">
              <a:buAutoNum type="arabicPeriod"/>
            </a:pPr>
            <a:endParaRPr lang="en-US" dirty="0"/>
          </a:p>
        </p:txBody>
      </p:sp>
    </p:spTree>
    <p:extLst>
      <p:ext uri="{BB962C8B-B14F-4D97-AF65-F5344CB8AC3E}">
        <p14:creationId xmlns:p14="http://schemas.microsoft.com/office/powerpoint/2010/main" val="7809665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08848" cy="990600"/>
          </a:xfrm>
        </p:spPr>
        <p:txBody>
          <a:bodyPr>
            <a:normAutofit fontScale="90000"/>
          </a:bodyPr>
          <a:lstStyle/>
          <a:p>
            <a:r>
              <a:rPr lang="en-US" dirty="0"/>
              <a:t>The Most Influential Americans – Excluding US Presidents and First Ladies</a:t>
            </a:r>
          </a:p>
        </p:txBody>
      </p:sp>
      <p:sp>
        <p:nvSpPr>
          <p:cNvPr id="3" name="Content Placeholder 2"/>
          <p:cNvSpPr>
            <a:spLocks noGrp="1"/>
          </p:cNvSpPr>
          <p:nvPr>
            <p:ph sz="quarter" idx="1"/>
          </p:nvPr>
        </p:nvSpPr>
        <p:spPr/>
        <p:txBody>
          <a:bodyPr/>
          <a:lstStyle/>
          <a:p>
            <a:pPr marL="514350" indent="-514350">
              <a:buAutoNum type="arabicPeriod" startAt="9"/>
            </a:pPr>
            <a:r>
              <a:rPr lang="en-US" dirty="0" smtClean="0"/>
              <a:t>Thomas Paine</a:t>
            </a:r>
          </a:p>
          <a:p>
            <a:pPr marL="514350" indent="-514350">
              <a:buAutoNum type="arabicPeriod" startAt="9"/>
            </a:pPr>
            <a:r>
              <a:rPr lang="en-US" dirty="0" smtClean="0"/>
              <a:t>Andrew Carnegie</a:t>
            </a:r>
          </a:p>
          <a:p>
            <a:pPr marL="514350" indent="-514350">
              <a:buAutoNum type="arabicPeriod" startAt="9"/>
            </a:pPr>
            <a:r>
              <a:rPr lang="en-US" dirty="0" smtClean="0"/>
              <a:t>Walt Whitman</a:t>
            </a:r>
          </a:p>
          <a:p>
            <a:pPr marL="514350" indent="-514350">
              <a:buAutoNum type="arabicPeriod" startAt="9"/>
            </a:pPr>
            <a:r>
              <a:rPr lang="en-US" dirty="0" smtClean="0"/>
              <a:t>The Wright Brothers (Tied?)</a:t>
            </a:r>
          </a:p>
          <a:p>
            <a:pPr marL="514350" indent="-514350">
              <a:buAutoNum type="arabicPeriod" startAt="9"/>
            </a:pPr>
            <a:r>
              <a:rPr lang="en-US" dirty="0" smtClean="0"/>
              <a:t>Alexander Graham Bell</a:t>
            </a:r>
          </a:p>
          <a:p>
            <a:pPr marL="514350" indent="-514350">
              <a:buAutoNum type="arabicPeriod" startAt="9"/>
            </a:pPr>
            <a:r>
              <a:rPr lang="en-US" dirty="0" smtClean="0"/>
              <a:t>Walt Disney</a:t>
            </a:r>
          </a:p>
          <a:p>
            <a:pPr marL="514350" indent="-514350">
              <a:buAutoNum type="arabicPeriod" startAt="9"/>
            </a:pPr>
            <a:r>
              <a:rPr lang="en-US" dirty="0" smtClean="0"/>
              <a:t>Eli Whitney</a:t>
            </a:r>
          </a:p>
          <a:p>
            <a:pPr marL="514350" indent="-514350">
              <a:buAutoNum type="arabicPeriod" startAt="9"/>
            </a:pPr>
            <a:r>
              <a:rPr lang="en-US" dirty="0" smtClean="0"/>
              <a:t>Earl Warren</a:t>
            </a:r>
          </a:p>
          <a:p>
            <a:pPr marL="514350" indent="-514350">
              <a:buAutoNum type="arabicPeriod" startAt="9"/>
            </a:pPr>
            <a:endParaRPr lang="en-US" dirty="0"/>
          </a:p>
        </p:txBody>
      </p:sp>
    </p:spTree>
    <p:extLst>
      <p:ext uri="{BB962C8B-B14F-4D97-AF65-F5344CB8AC3E}">
        <p14:creationId xmlns:p14="http://schemas.microsoft.com/office/powerpoint/2010/main" val="21548206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08848" cy="990600"/>
          </a:xfrm>
        </p:spPr>
        <p:txBody>
          <a:bodyPr>
            <a:normAutofit fontScale="90000"/>
          </a:bodyPr>
          <a:lstStyle/>
          <a:p>
            <a:r>
              <a:rPr lang="en-US" dirty="0"/>
              <a:t>The Most Influential Americans – Excluding US Presidents and First Ladies</a:t>
            </a:r>
          </a:p>
        </p:txBody>
      </p:sp>
      <p:sp>
        <p:nvSpPr>
          <p:cNvPr id="3" name="Content Placeholder 2"/>
          <p:cNvSpPr>
            <a:spLocks noGrp="1"/>
          </p:cNvSpPr>
          <p:nvPr>
            <p:ph sz="quarter" idx="1"/>
          </p:nvPr>
        </p:nvSpPr>
        <p:spPr/>
        <p:txBody>
          <a:bodyPr/>
          <a:lstStyle/>
          <a:p>
            <a:pPr marL="514350" indent="-514350">
              <a:buAutoNum type="arabicPeriod" startAt="17"/>
            </a:pPr>
            <a:r>
              <a:rPr lang="en-US" dirty="0" smtClean="0"/>
              <a:t>Elizabeth Cady Stanton </a:t>
            </a:r>
          </a:p>
          <a:p>
            <a:pPr marL="514350" indent="-514350">
              <a:buAutoNum type="arabicPeriod" startAt="17"/>
            </a:pPr>
            <a:r>
              <a:rPr lang="en-US" dirty="0" smtClean="0"/>
              <a:t>Henry Clay</a:t>
            </a:r>
          </a:p>
          <a:p>
            <a:pPr marL="514350" indent="-514350">
              <a:buAutoNum type="arabicPeriod" startAt="17"/>
            </a:pPr>
            <a:r>
              <a:rPr lang="en-US" dirty="0" smtClean="0"/>
              <a:t>Albert Einstein</a:t>
            </a:r>
          </a:p>
          <a:p>
            <a:pPr marL="514350" indent="-514350">
              <a:buAutoNum type="arabicPeriod" startAt="17"/>
            </a:pPr>
            <a:r>
              <a:rPr lang="en-US" dirty="0" smtClean="0"/>
              <a:t>Ralph Waldo Emerson</a:t>
            </a:r>
          </a:p>
          <a:p>
            <a:pPr marL="514350" indent="-514350">
              <a:buAutoNum type="arabicPeriod" startAt="17"/>
            </a:pPr>
            <a:r>
              <a:rPr lang="en-US" dirty="0" smtClean="0"/>
              <a:t>Jonas Salk</a:t>
            </a:r>
          </a:p>
          <a:p>
            <a:pPr marL="514350" indent="-514350">
              <a:buAutoNum type="arabicPeriod" startAt="17"/>
            </a:pPr>
            <a:r>
              <a:rPr lang="en-US" dirty="0" smtClean="0"/>
              <a:t>Jackie Robinson </a:t>
            </a:r>
          </a:p>
          <a:p>
            <a:pPr marL="514350" indent="-514350">
              <a:buAutoNum type="arabicPeriod" startAt="17"/>
            </a:pPr>
            <a:r>
              <a:rPr lang="en-US" dirty="0" smtClean="0"/>
              <a:t>William Jennings Bryan</a:t>
            </a:r>
          </a:p>
          <a:p>
            <a:pPr marL="514350" indent="-514350">
              <a:buAutoNum type="arabicPeriod" startAt="17"/>
            </a:pPr>
            <a:r>
              <a:rPr lang="en-US" dirty="0" smtClean="0"/>
              <a:t>John Pierpont Morgan</a:t>
            </a:r>
            <a:endParaRPr lang="en-US" dirty="0"/>
          </a:p>
        </p:txBody>
      </p:sp>
    </p:spTree>
    <p:extLst>
      <p:ext uri="{BB962C8B-B14F-4D97-AF65-F5344CB8AC3E}">
        <p14:creationId xmlns:p14="http://schemas.microsoft.com/office/powerpoint/2010/main" val="32863057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08848" cy="990600"/>
          </a:xfrm>
        </p:spPr>
        <p:txBody>
          <a:bodyPr>
            <a:normAutofit fontScale="90000"/>
          </a:bodyPr>
          <a:lstStyle/>
          <a:p>
            <a:r>
              <a:rPr lang="en-US" dirty="0"/>
              <a:t>The Most Influential Americans – Excluding US Presidents and First Ladies</a:t>
            </a:r>
          </a:p>
        </p:txBody>
      </p:sp>
      <p:sp>
        <p:nvSpPr>
          <p:cNvPr id="3" name="Content Placeholder 2"/>
          <p:cNvSpPr>
            <a:spLocks noGrp="1"/>
          </p:cNvSpPr>
          <p:nvPr>
            <p:ph sz="quarter" idx="1"/>
          </p:nvPr>
        </p:nvSpPr>
        <p:spPr/>
        <p:txBody>
          <a:bodyPr/>
          <a:lstStyle/>
          <a:p>
            <a:pPr marL="514350" indent="-514350">
              <a:buAutoNum type="arabicPeriod" startAt="25"/>
            </a:pPr>
            <a:r>
              <a:rPr lang="en-US" dirty="0" smtClean="0"/>
              <a:t>Susan B. Anthony</a:t>
            </a:r>
          </a:p>
          <a:p>
            <a:pPr marL="514350" indent="-514350">
              <a:buAutoNum type="arabicPeriod" startAt="25"/>
            </a:pPr>
            <a:r>
              <a:rPr lang="en-US" dirty="0" smtClean="0"/>
              <a:t>Rachel Carson </a:t>
            </a:r>
          </a:p>
          <a:p>
            <a:pPr marL="514350" indent="-514350">
              <a:buAutoNum type="arabicPeriod" startAt="25"/>
            </a:pPr>
            <a:r>
              <a:rPr lang="en-US" dirty="0" smtClean="0"/>
              <a:t>John Dewey</a:t>
            </a:r>
          </a:p>
          <a:p>
            <a:pPr marL="514350" indent="-514350">
              <a:buAutoNum type="arabicPeriod" startAt="25"/>
            </a:pPr>
            <a:r>
              <a:rPr lang="en-US" dirty="0" smtClean="0"/>
              <a:t>Harriet Beecher Stowe</a:t>
            </a:r>
          </a:p>
          <a:p>
            <a:pPr marL="514350" indent="-514350">
              <a:buAutoNum type="arabicPeriod" startAt="25"/>
            </a:pPr>
            <a:r>
              <a:rPr lang="en-US" dirty="0" smtClean="0"/>
              <a:t>W.E.B. DuBois</a:t>
            </a:r>
          </a:p>
          <a:p>
            <a:pPr marL="514350" indent="-514350">
              <a:buAutoNum type="arabicPeriod" startAt="25"/>
            </a:pPr>
            <a:r>
              <a:rPr lang="en-US" dirty="0" smtClean="0"/>
              <a:t>Samuel F.B. Morse</a:t>
            </a:r>
          </a:p>
          <a:p>
            <a:pPr marL="514350" indent="-514350">
              <a:buAutoNum type="arabicPeriod" startAt="25"/>
            </a:pPr>
            <a:r>
              <a:rPr lang="en-US" dirty="0" smtClean="0"/>
              <a:t>William Lloyd Garrison</a:t>
            </a:r>
          </a:p>
          <a:p>
            <a:pPr marL="514350" indent="-514350">
              <a:buAutoNum type="arabicPeriod" startAt="25"/>
            </a:pPr>
            <a:r>
              <a:rPr lang="en-US" dirty="0" smtClean="0"/>
              <a:t>Frederick Douglass</a:t>
            </a:r>
            <a:endParaRPr lang="en-US" dirty="0"/>
          </a:p>
        </p:txBody>
      </p:sp>
    </p:spTree>
    <p:extLst>
      <p:ext uri="{BB962C8B-B14F-4D97-AF65-F5344CB8AC3E}">
        <p14:creationId xmlns:p14="http://schemas.microsoft.com/office/powerpoint/2010/main" val="11713615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normAutofit lnSpcReduction="10000"/>
          </a:bodyPr>
          <a:lstStyle/>
          <a:p>
            <a:r>
              <a:rPr lang="en-US" dirty="0" smtClean="0">
                <a:solidFill>
                  <a:schemeClr val="tx1"/>
                </a:solidFill>
              </a:rPr>
              <a:t>This is a list which is close to a decade old.  What differences do you see between this list and your own? </a:t>
            </a:r>
            <a:r>
              <a:rPr lang="en-US" dirty="0">
                <a:solidFill>
                  <a:schemeClr val="tx1"/>
                </a:solidFill>
              </a:rPr>
              <a:t> </a:t>
            </a:r>
            <a:r>
              <a:rPr lang="en-US" dirty="0" smtClean="0">
                <a:solidFill>
                  <a:schemeClr val="tx1"/>
                </a:solidFill>
              </a:rPr>
              <a:t>What changes have taken place in the last decade which may explain this? </a:t>
            </a:r>
            <a:endParaRPr lang="en-US" dirty="0">
              <a:solidFill>
                <a:schemeClr val="tx1"/>
              </a:solidFill>
            </a:endParaRPr>
          </a:p>
        </p:txBody>
      </p:sp>
      <p:sp>
        <p:nvSpPr>
          <p:cNvPr id="5" name="Title 4"/>
          <p:cNvSpPr>
            <a:spLocks noGrp="1"/>
          </p:cNvSpPr>
          <p:nvPr>
            <p:ph type="title"/>
          </p:nvPr>
        </p:nvSpPr>
        <p:spPr/>
        <p:txBody>
          <a:bodyPr/>
          <a:lstStyle/>
          <a:p>
            <a:r>
              <a:rPr lang="en-US" dirty="0" smtClean="0">
                <a:solidFill>
                  <a:schemeClr val="tx1"/>
                </a:solidFill>
              </a:rPr>
              <a:t>The Sam Wineburg List</a:t>
            </a:r>
            <a:endParaRPr lang="en-US" dirty="0">
              <a:solidFill>
                <a:schemeClr val="tx1"/>
              </a:solidFill>
            </a:endParaRPr>
          </a:p>
        </p:txBody>
      </p:sp>
    </p:spTree>
    <p:extLst>
      <p:ext uri="{BB962C8B-B14F-4D97-AF65-F5344CB8AC3E}">
        <p14:creationId xmlns:p14="http://schemas.microsoft.com/office/powerpoint/2010/main" val="13916437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a:xfrm>
            <a:off x="1600200" y="5486400"/>
            <a:ext cx="7315200" cy="1371600"/>
          </a:xfrm>
        </p:spPr>
        <p:txBody>
          <a:bodyPr>
            <a:normAutofit/>
          </a:bodyPr>
          <a:lstStyle/>
          <a:p>
            <a:r>
              <a:rPr lang="en-US" dirty="0" smtClean="0"/>
              <a:t>Albert Einstein was a naturalized citizen.  Born in Germany in 1879, he emigrated to the United States when Adolf Hitler took power in Germany.  His story – and his influence on the Manhattan Project during World War II, encapsulate a promising theme of American History – that of strength through diversity.</a:t>
            </a:r>
            <a:endParaRPr lang="en-US" dirty="0"/>
          </a:p>
        </p:txBody>
      </p:sp>
      <p:sp>
        <p:nvSpPr>
          <p:cNvPr id="4" name="Title 3"/>
          <p:cNvSpPr>
            <a:spLocks noGrp="1"/>
          </p:cNvSpPr>
          <p:nvPr>
            <p:ph type="title"/>
          </p:nvPr>
        </p:nvSpPr>
        <p:spPr/>
        <p:txBody>
          <a:bodyPr/>
          <a:lstStyle/>
          <a:p>
            <a:r>
              <a:rPr lang="en-US" dirty="0" smtClean="0">
                <a:solidFill>
                  <a:schemeClr val="tx1"/>
                </a:solidFill>
              </a:rPr>
              <a:t>10.  Albert Einstein</a:t>
            </a:r>
            <a:endParaRPr lang="en-US" dirty="0">
              <a:solidFill>
                <a:schemeClr val="tx1"/>
              </a:solidFill>
            </a:endParaRPr>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19876" b="19876"/>
          <a:stretch>
            <a:fillRect/>
          </a:stretch>
        </p:blipFill>
        <p:spPr/>
      </p:pic>
    </p:spTree>
    <p:extLst>
      <p:ext uri="{BB962C8B-B14F-4D97-AF65-F5344CB8AC3E}">
        <p14:creationId xmlns:p14="http://schemas.microsoft.com/office/powerpoint/2010/main" val="14877619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Ten Most Important Americans and US History</a:t>
            </a:r>
            <a:endParaRPr lang="en-US" dirty="0"/>
          </a:p>
        </p:txBody>
      </p:sp>
      <p:sp>
        <p:nvSpPr>
          <p:cNvPr id="3" name="Content Placeholder 2"/>
          <p:cNvSpPr>
            <a:spLocks noGrp="1"/>
          </p:cNvSpPr>
          <p:nvPr>
            <p:ph sz="quarter" idx="1"/>
          </p:nvPr>
        </p:nvSpPr>
        <p:spPr/>
        <p:txBody>
          <a:bodyPr>
            <a:normAutofit fontScale="92500" lnSpcReduction="10000"/>
          </a:bodyPr>
          <a:lstStyle/>
          <a:p>
            <a:pPr marL="0" indent="0">
              <a:buNone/>
            </a:pPr>
            <a:r>
              <a:rPr lang="en-US" u="sng" dirty="0" smtClean="0">
                <a:solidFill>
                  <a:schemeClr val="accent1">
                    <a:lumMod val="50000"/>
                  </a:schemeClr>
                </a:solidFill>
                <a:effectLst>
                  <a:outerShdw blurRad="38100" dist="38100" dir="2700000" algn="tl">
                    <a:srgbClr val="000000">
                      <a:alpha val="43137"/>
                    </a:srgbClr>
                  </a:outerShdw>
                </a:effectLst>
              </a:rPr>
              <a:t>There are only two rules to this first assignment: </a:t>
            </a:r>
          </a:p>
          <a:p>
            <a:endParaRPr lang="en-US" dirty="0"/>
          </a:p>
          <a:p>
            <a:pPr marL="0" indent="0">
              <a:buNone/>
            </a:pPr>
            <a:r>
              <a:rPr lang="en-US" dirty="0" smtClean="0"/>
              <a:t>1.  You cannot name anyone who has ever been the </a:t>
            </a:r>
            <a:r>
              <a:rPr lang="en-US" i="1" u="sng" dirty="0" smtClean="0">
                <a:solidFill>
                  <a:schemeClr val="accent1">
                    <a:lumMod val="50000"/>
                  </a:schemeClr>
                </a:solidFill>
                <a:effectLst>
                  <a:outerShdw blurRad="38100" dist="38100" dir="2700000" algn="tl">
                    <a:srgbClr val="000000">
                      <a:alpha val="43137"/>
                    </a:srgbClr>
                  </a:outerShdw>
                </a:effectLst>
              </a:rPr>
              <a:t>President of the United States or the First Lady.</a:t>
            </a:r>
            <a:r>
              <a:rPr lang="en-US" dirty="0" smtClean="0"/>
              <a:t>  (With apologies to any partisans, Hillary is out!) </a:t>
            </a:r>
          </a:p>
          <a:p>
            <a:pPr marL="0" indent="0">
              <a:buNone/>
            </a:pPr>
            <a:endParaRPr lang="en-US" dirty="0"/>
          </a:p>
          <a:p>
            <a:pPr marL="0" indent="0">
              <a:buNone/>
            </a:pPr>
            <a:r>
              <a:rPr lang="en-US" dirty="0" smtClean="0"/>
              <a:t>2.  You </a:t>
            </a:r>
            <a:r>
              <a:rPr lang="en-US" i="1" u="sng" dirty="0" smtClean="0">
                <a:solidFill>
                  <a:schemeClr val="accent1">
                    <a:lumMod val="50000"/>
                  </a:schemeClr>
                </a:solidFill>
                <a:effectLst>
                  <a:outerShdw blurRad="38100" dist="38100" dir="2700000" algn="tl">
                    <a:srgbClr val="000000">
                      <a:alpha val="43137"/>
                    </a:srgbClr>
                  </a:outerShdw>
                </a:effectLst>
              </a:rPr>
              <a:t>cannot include anyone on your list from your immediate family</a:t>
            </a:r>
            <a:r>
              <a:rPr lang="en-US" dirty="0" smtClean="0"/>
              <a:t>, or anyone who’s served as a caregiver or role model to you personally.   We’re looking for influential figures in the a national, American narrative. </a:t>
            </a:r>
            <a:endParaRPr lang="en-US" dirty="0"/>
          </a:p>
        </p:txBody>
      </p:sp>
    </p:spTree>
    <p:extLst>
      <p:ext uri="{BB962C8B-B14F-4D97-AF65-F5344CB8AC3E}">
        <p14:creationId xmlns:p14="http://schemas.microsoft.com/office/powerpoint/2010/main" val="36260212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219200"/>
          </a:xfrm>
        </p:spPr>
        <p:txBody>
          <a:bodyPr/>
          <a:lstStyle/>
          <a:p>
            <a:r>
              <a:rPr lang="en-US" dirty="0" smtClean="0"/>
              <a:t>Thomas Edison, who flunked out of elementary school, went on to become America’s greatest inventor.  He had thousands of patents, including those for the light bulb, the motion picture machine, the phonograph, and the battery cell.</a:t>
            </a:r>
            <a:endParaRPr lang="en-US" dirty="0"/>
          </a:p>
        </p:txBody>
      </p:sp>
      <p:sp>
        <p:nvSpPr>
          <p:cNvPr id="3" name="Title 2"/>
          <p:cNvSpPr>
            <a:spLocks noGrp="1"/>
          </p:cNvSpPr>
          <p:nvPr>
            <p:ph type="title"/>
          </p:nvPr>
        </p:nvSpPr>
        <p:spPr/>
        <p:txBody>
          <a:bodyPr/>
          <a:lstStyle/>
          <a:p>
            <a:r>
              <a:rPr lang="en-US" dirty="0" smtClean="0">
                <a:solidFill>
                  <a:schemeClr val="tx1"/>
                </a:solidFill>
              </a:rPr>
              <a:t>9.  Thomas Edison</a:t>
            </a:r>
            <a:endParaRPr lang="en-US" dirty="0">
              <a:solidFill>
                <a:schemeClr val="tx1"/>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9835" b="9835"/>
          <a:stretch>
            <a:fillRect/>
          </a:stretch>
        </p:blipFill>
        <p:spPr/>
      </p:pic>
    </p:spTree>
    <p:extLst>
      <p:ext uri="{BB962C8B-B14F-4D97-AF65-F5344CB8AC3E}">
        <p14:creationId xmlns:p14="http://schemas.microsoft.com/office/powerpoint/2010/main" val="10471789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lstStyle/>
          <a:p>
            <a:r>
              <a:rPr lang="en-US" dirty="0" smtClean="0"/>
              <a:t>Well, there are many ways to influence American history, and Marilyn Monroe applied some untraditional ones.  She was an actress, a model, a singer, and a celebrity who died before her time.  </a:t>
            </a:r>
            <a:endParaRPr lang="en-US" dirty="0"/>
          </a:p>
        </p:txBody>
      </p:sp>
      <p:sp>
        <p:nvSpPr>
          <p:cNvPr id="3" name="Title 2"/>
          <p:cNvSpPr>
            <a:spLocks noGrp="1"/>
          </p:cNvSpPr>
          <p:nvPr>
            <p:ph type="title"/>
          </p:nvPr>
        </p:nvSpPr>
        <p:spPr/>
        <p:txBody>
          <a:bodyPr>
            <a:normAutofit/>
          </a:bodyPr>
          <a:lstStyle/>
          <a:p>
            <a:r>
              <a:rPr lang="en-US" dirty="0" smtClean="0">
                <a:solidFill>
                  <a:schemeClr val="tx1"/>
                </a:solidFill>
              </a:rPr>
              <a:t>8.  Marilyn Monroe</a:t>
            </a:r>
            <a:endParaRPr lang="en-US" dirty="0">
              <a:solidFill>
                <a:schemeClr val="tx1"/>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9574" b="19574"/>
          <a:stretch>
            <a:fillRect/>
          </a:stretch>
        </p:blipFill>
        <p:spPr/>
      </p:pic>
    </p:spTree>
    <p:extLst>
      <p:ext uri="{BB962C8B-B14F-4D97-AF65-F5344CB8AC3E}">
        <p14:creationId xmlns:p14="http://schemas.microsoft.com/office/powerpoint/2010/main" val="20595795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lstStyle/>
          <a:p>
            <a:r>
              <a:rPr lang="en-US" dirty="0" smtClean="0"/>
              <a:t>In addition to the long running talk show which she managed for over a decade, Oprah Winfrey has become a television executive so powerful that what she whimsically mentions in passing can change the nation’s culture.</a:t>
            </a:r>
            <a:endParaRPr lang="en-US" dirty="0"/>
          </a:p>
        </p:txBody>
      </p:sp>
      <p:sp>
        <p:nvSpPr>
          <p:cNvPr id="3" name="Title 2"/>
          <p:cNvSpPr>
            <a:spLocks noGrp="1"/>
          </p:cNvSpPr>
          <p:nvPr>
            <p:ph type="title"/>
          </p:nvPr>
        </p:nvSpPr>
        <p:spPr/>
        <p:txBody>
          <a:bodyPr/>
          <a:lstStyle/>
          <a:p>
            <a:r>
              <a:rPr lang="en-US" dirty="0" smtClean="0">
                <a:solidFill>
                  <a:schemeClr val="tx1"/>
                </a:solidFill>
              </a:rPr>
              <a:t>7.  Oprah Winfrey</a:t>
            </a:r>
            <a:endParaRPr lang="en-US" dirty="0">
              <a:solidFill>
                <a:schemeClr val="tx1"/>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6024" b="6024"/>
          <a:stretch>
            <a:fillRect/>
          </a:stretch>
        </p:blipFill>
        <p:spPr/>
      </p:pic>
    </p:spTree>
    <p:extLst>
      <p:ext uri="{BB962C8B-B14F-4D97-AF65-F5344CB8AC3E}">
        <p14:creationId xmlns:p14="http://schemas.microsoft.com/office/powerpoint/2010/main" val="316502909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295400"/>
          </a:xfrm>
        </p:spPr>
        <p:txBody>
          <a:bodyPr>
            <a:normAutofit/>
          </a:bodyPr>
          <a:lstStyle/>
          <a:p>
            <a:r>
              <a:rPr lang="en-US" dirty="0" smtClean="0"/>
              <a:t>The first woman to fly solo across the United States, she died mysteriously in an effort to cross the Pacific Ocean.  Mounting evidence seems to suggest that Earhart and Fred Noonan, who accompanied her on the flight, survived the crash of their plane only to die marooned on an isolated island in the Pacific.</a:t>
            </a:r>
            <a:endParaRPr lang="en-US" dirty="0"/>
          </a:p>
        </p:txBody>
      </p:sp>
      <p:sp>
        <p:nvSpPr>
          <p:cNvPr id="3" name="Title 2"/>
          <p:cNvSpPr>
            <a:spLocks noGrp="1"/>
          </p:cNvSpPr>
          <p:nvPr>
            <p:ph type="title"/>
          </p:nvPr>
        </p:nvSpPr>
        <p:spPr/>
        <p:txBody>
          <a:bodyPr/>
          <a:lstStyle/>
          <a:p>
            <a:r>
              <a:rPr lang="en-US" dirty="0" smtClean="0">
                <a:solidFill>
                  <a:schemeClr val="tx1"/>
                </a:solidFill>
              </a:rPr>
              <a:t>6.  Amelia Earhart</a:t>
            </a:r>
            <a:endParaRPr lang="en-US" dirty="0">
              <a:solidFill>
                <a:schemeClr val="tx1"/>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9614" b="9614"/>
          <a:stretch>
            <a:fillRect/>
          </a:stretch>
        </p:blipFill>
        <p:spPr/>
      </p:pic>
    </p:spTree>
    <p:extLst>
      <p:ext uri="{BB962C8B-B14F-4D97-AF65-F5344CB8AC3E}">
        <p14:creationId xmlns:p14="http://schemas.microsoft.com/office/powerpoint/2010/main" val="5562381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219200"/>
          </a:xfrm>
        </p:spPr>
        <p:txBody>
          <a:bodyPr>
            <a:normAutofit/>
          </a:bodyPr>
          <a:lstStyle/>
          <a:p>
            <a:r>
              <a:rPr lang="en-US" dirty="0" smtClean="0"/>
              <a:t>Your grandparents would wonder how this “Original American” has slipped so far down the list.  He did help to write the Declaration of Independence, act as an ambassador to France during the Revolutionary War, and serve as the elder statesman during the Constitutional Convention of 1787, after all. </a:t>
            </a:r>
            <a:endParaRPr lang="en-US" dirty="0"/>
          </a:p>
        </p:txBody>
      </p:sp>
      <p:sp>
        <p:nvSpPr>
          <p:cNvPr id="3" name="Title 2"/>
          <p:cNvSpPr>
            <a:spLocks noGrp="1"/>
          </p:cNvSpPr>
          <p:nvPr>
            <p:ph type="title"/>
          </p:nvPr>
        </p:nvSpPr>
        <p:spPr/>
        <p:txBody>
          <a:bodyPr/>
          <a:lstStyle/>
          <a:p>
            <a:r>
              <a:rPr lang="en-US" dirty="0" smtClean="0">
                <a:solidFill>
                  <a:schemeClr val="tx1"/>
                </a:solidFill>
              </a:rPr>
              <a:t>5.  Ben Franklin</a:t>
            </a:r>
            <a:endParaRPr lang="en-US" dirty="0">
              <a:solidFill>
                <a:schemeClr val="tx1"/>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20325" b="20325"/>
          <a:stretch>
            <a:fillRect/>
          </a:stretch>
        </p:blipFill>
        <p:spPr/>
      </p:pic>
    </p:spTree>
    <p:extLst>
      <p:ext uri="{BB962C8B-B14F-4D97-AF65-F5344CB8AC3E}">
        <p14:creationId xmlns:p14="http://schemas.microsoft.com/office/powerpoint/2010/main" val="5690058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066800"/>
          </a:xfrm>
        </p:spPr>
        <p:txBody>
          <a:bodyPr>
            <a:normAutofit lnSpcReduction="10000"/>
          </a:bodyPr>
          <a:lstStyle/>
          <a:p>
            <a:r>
              <a:rPr lang="en-US" dirty="0" smtClean="0"/>
              <a:t>Although she is considered by some to be the leader of the woman’s suffrage movement, she was only one of many suffragists.  Indeed, Susan B. Anthony was dead before the 19</a:t>
            </a:r>
            <a:r>
              <a:rPr lang="en-US" baseline="30000" dirty="0" smtClean="0"/>
              <a:t>th</a:t>
            </a:r>
            <a:r>
              <a:rPr lang="en-US" dirty="0" smtClean="0"/>
              <a:t> Amendment was passed and women gained the right to vote. </a:t>
            </a:r>
            <a:endParaRPr lang="en-US" dirty="0"/>
          </a:p>
        </p:txBody>
      </p:sp>
      <p:sp>
        <p:nvSpPr>
          <p:cNvPr id="3" name="Title 2"/>
          <p:cNvSpPr>
            <a:spLocks noGrp="1"/>
          </p:cNvSpPr>
          <p:nvPr>
            <p:ph type="title"/>
          </p:nvPr>
        </p:nvSpPr>
        <p:spPr/>
        <p:txBody>
          <a:bodyPr/>
          <a:lstStyle/>
          <a:p>
            <a:r>
              <a:rPr lang="en-US" dirty="0" smtClean="0">
                <a:solidFill>
                  <a:schemeClr val="tx1"/>
                </a:solidFill>
              </a:rPr>
              <a:t>4.  Susan B. Anthony</a:t>
            </a:r>
            <a:endParaRPr lang="en-US" dirty="0">
              <a:solidFill>
                <a:schemeClr val="tx1"/>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24918" b="24918"/>
          <a:stretch>
            <a:fillRect/>
          </a:stretch>
        </p:blipFill>
        <p:spPr/>
      </p:pic>
    </p:spTree>
    <p:extLst>
      <p:ext uri="{BB962C8B-B14F-4D97-AF65-F5344CB8AC3E}">
        <p14:creationId xmlns:p14="http://schemas.microsoft.com/office/powerpoint/2010/main" val="29310511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371600"/>
          </a:xfrm>
        </p:spPr>
        <p:txBody>
          <a:bodyPr>
            <a:normAutofit/>
          </a:bodyPr>
          <a:lstStyle/>
          <a:p>
            <a:r>
              <a:rPr lang="en-US" dirty="0" smtClean="0"/>
              <a:t>Harriet Tubman is probably most famous for her work on the Underground Railroad, where she risked her life helping to bring enslaved people north of the Mason-Dixon line to freedom.  She also is reported to have worked as a spy for the Union during the Civil War.</a:t>
            </a:r>
            <a:endParaRPr lang="en-US" dirty="0"/>
          </a:p>
        </p:txBody>
      </p:sp>
      <p:sp>
        <p:nvSpPr>
          <p:cNvPr id="3" name="Title 2"/>
          <p:cNvSpPr>
            <a:spLocks noGrp="1"/>
          </p:cNvSpPr>
          <p:nvPr>
            <p:ph type="title"/>
          </p:nvPr>
        </p:nvSpPr>
        <p:spPr/>
        <p:txBody>
          <a:bodyPr/>
          <a:lstStyle/>
          <a:p>
            <a:r>
              <a:rPr lang="en-US" dirty="0" smtClean="0">
                <a:solidFill>
                  <a:schemeClr val="tx1"/>
                </a:solidFill>
              </a:rPr>
              <a:t>3.  Harriet Tubman</a:t>
            </a:r>
            <a:endParaRPr lang="en-US" dirty="0">
              <a:solidFill>
                <a:schemeClr val="tx1"/>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8012" b="8012"/>
          <a:stretch>
            <a:fillRect/>
          </a:stretch>
        </p:blipFill>
        <p:spPr/>
      </p:pic>
    </p:spTree>
    <p:extLst>
      <p:ext uri="{BB962C8B-B14F-4D97-AF65-F5344CB8AC3E}">
        <p14:creationId xmlns:p14="http://schemas.microsoft.com/office/powerpoint/2010/main" val="17231539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normAutofit/>
          </a:bodyPr>
          <a:lstStyle/>
          <a:p>
            <a:r>
              <a:rPr lang="en-US" dirty="0" smtClean="0"/>
              <a:t>After working as a seamstress and as a secretary for the NAACP, Rosa Parks rose to prominence when she refused to give up her seat on a Montgomery city bus to a white man.   The Montgomery Bus Boycott of 1955 – 1956 is still considered one of the formative events of the Civil Rights Movement. </a:t>
            </a:r>
            <a:endParaRPr lang="en-US" dirty="0"/>
          </a:p>
        </p:txBody>
      </p:sp>
      <p:sp>
        <p:nvSpPr>
          <p:cNvPr id="3" name="Title 2"/>
          <p:cNvSpPr>
            <a:spLocks noGrp="1"/>
          </p:cNvSpPr>
          <p:nvPr>
            <p:ph type="title"/>
          </p:nvPr>
        </p:nvSpPr>
        <p:spPr/>
        <p:txBody>
          <a:bodyPr/>
          <a:lstStyle/>
          <a:p>
            <a:r>
              <a:rPr lang="en-US" dirty="0" smtClean="0">
                <a:solidFill>
                  <a:schemeClr val="tx1"/>
                </a:solidFill>
              </a:rPr>
              <a:t>2.  Rosa Parks</a:t>
            </a:r>
            <a:endParaRPr lang="en-US" dirty="0">
              <a:solidFill>
                <a:schemeClr val="tx1"/>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1081" b="11081"/>
          <a:stretch>
            <a:fillRect/>
          </a:stretch>
        </p:blipFill>
        <p:spPr/>
      </p:pic>
    </p:spTree>
    <p:extLst>
      <p:ext uri="{BB962C8B-B14F-4D97-AF65-F5344CB8AC3E}">
        <p14:creationId xmlns:p14="http://schemas.microsoft.com/office/powerpoint/2010/main" val="15191702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lstStyle/>
          <a:p>
            <a:r>
              <a:rPr lang="en-US" dirty="0" smtClean="0"/>
              <a:t>At the age of 25, Martin Luther King, Jr. lead the Montgomery Bus Boycott.  The organization he organized during that confrontation – the Southern Christian Leadership Conference – would go on to orchestrate many of the most transformational events of the Civil Rights Movement. </a:t>
            </a:r>
            <a:endParaRPr lang="en-US" dirty="0"/>
          </a:p>
        </p:txBody>
      </p:sp>
      <p:sp>
        <p:nvSpPr>
          <p:cNvPr id="3" name="Title 2"/>
          <p:cNvSpPr>
            <a:spLocks noGrp="1"/>
          </p:cNvSpPr>
          <p:nvPr>
            <p:ph type="title"/>
          </p:nvPr>
        </p:nvSpPr>
        <p:spPr/>
        <p:txBody>
          <a:bodyPr/>
          <a:lstStyle/>
          <a:p>
            <a:r>
              <a:rPr lang="en-US" dirty="0" smtClean="0">
                <a:solidFill>
                  <a:schemeClr val="tx1"/>
                </a:solidFill>
              </a:rPr>
              <a:t>1.  Rev. Dr. Martin Luther King, Jr. </a:t>
            </a:r>
            <a:endParaRPr lang="en-US" dirty="0">
              <a:solidFill>
                <a:schemeClr val="tx1"/>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6767" b="6767"/>
          <a:stretch>
            <a:fillRect/>
          </a:stretch>
        </p:blipFill>
        <p:spPr/>
      </p:pic>
    </p:spTree>
    <p:extLst>
      <p:ext uri="{BB962C8B-B14F-4D97-AF65-F5344CB8AC3E}">
        <p14:creationId xmlns:p14="http://schemas.microsoft.com/office/powerpoint/2010/main" val="401248811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What surprises you about this list?  Are there people missing who should be there?  Discuss!</a:t>
            </a:r>
            <a:endParaRPr lang="en-US" dirty="0"/>
          </a:p>
        </p:txBody>
      </p:sp>
      <p:sp>
        <p:nvSpPr>
          <p:cNvPr id="5" name="Title 4"/>
          <p:cNvSpPr>
            <a:spLocks noGrp="1"/>
          </p:cNvSpPr>
          <p:nvPr>
            <p:ph type="title"/>
          </p:nvPr>
        </p:nvSpPr>
        <p:spPr/>
        <p:txBody>
          <a:bodyPr/>
          <a:lstStyle/>
          <a:p>
            <a:r>
              <a:rPr lang="en-US" dirty="0" smtClean="0">
                <a:solidFill>
                  <a:schemeClr val="tx1"/>
                </a:solidFill>
              </a:rPr>
              <a:t>reflection</a:t>
            </a:r>
            <a:endParaRPr lang="en-US" dirty="0">
              <a:solidFill>
                <a:schemeClr val="tx1"/>
              </a:solidFill>
            </a:endParaRPr>
          </a:p>
        </p:txBody>
      </p:sp>
    </p:spTree>
    <p:extLst>
      <p:ext uri="{BB962C8B-B14F-4D97-AF65-F5344CB8AC3E}">
        <p14:creationId xmlns:p14="http://schemas.microsoft.com/office/powerpoint/2010/main" val="40762339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a:xfrm>
            <a:off x="1524000" y="5486400"/>
            <a:ext cx="7620000" cy="1219200"/>
          </a:xfrm>
        </p:spPr>
        <p:txBody>
          <a:bodyPr>
            <a:normAutofit fontScale="92500" lnSpcReduction="10000"/>
          </a:bodyPr>
          <a:lstStyle/>
          <a:p>
            <a:r>
              <a:rPr lang="en-US" dirty="0" smtClean="0"/>
              <a:t>This enormous and incomplete monument to one Native American chief is just a short drive from Mount Rushmore.  There will be a number of Native Americans profiled in our text; however, the vast majority of Native American </a:t>
            </a:r>
            <a:r>
              <a:rPr lang="en-US" i="1" u="sng" dirty="0" smtClean="0"/>
              <a:t>cultures</a:t>
            </a:r>
            <a:r>
              <a:rPr lang="en-US" dirty="0" smtClean="0"/>
              <a:t> have been written out of our nation’s history.  Think about Native American figures that have defined American history, for better or for worse. </a:t>
            </a:r>
            <a:endParaRPr lang="en-US" dirty="0"/>
          </a:p>
        </p:txBody>
      </p:sp>
      <p:sp>
        <p:nvSpPr>
          <p:cNvPr id="4" name="Title 3"/>
          <p:cNvSpPr>
            <a:spLocks noGrp="1"/>
          </p:cNvSpPr>
          <p:nvPr>
            <p:ph type="title"/>
          </p:nvPr>
        </p:nvSpPr>
        <p:spPr/>
        <p:txBody>
          <a:bodyPr/>
          <a:lstStyle/>
          <a:p>
            <a:r>
              <a:rPr lang="en-US" dirty="0" smtClean="0">
                <a:solidFill>
                  <a:schemeClr val="tx1"/>
                </a:solidFill>
              </a:rPr>
              <a:t>Native Americans</a:t>
            </a:r>
            <a:endParaRPr lang="en-US" dirty="0">
              <a:solidFill>
                <a:schemeClr val="tx1"/>
              </a:solidFill>
            </a:endParaRPr>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l="3339" r="3339"/>
          <a:stretch>
            <a:fillRect/>
          </a:stretch>
        </p:blipFill>
        <p:spPr/>
      </p:pic>
    </p:spTree>
    <p:extLst>
      <p:ext uri="{BB962C8B-B14F-4D97-AF65-F5344CB8AC3E}">
        <p14:creationId xmlns:p14="http://schemas.microsoft.com/office/powerpoint/2010/main" val="21016163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Accounting for Alternate Perspectives</a:t>
            </a:r>
            <a:endParaRPr lang="en-US" dirty="0"/>
          </a:p>
        </p:txBody>
      </p:sp>
      <p:sp>
        <p:nvSpPr>
          <p:cNvPr id="9" name="Content Placeholder 8"/>
          <p:cNvSpPr>
            <a:spLocks noGrp="1"/>
          </p:cNvSpPr>
          <p:nvPr>
            <p:ph sz="quarter" idx="1"/>
          </p:nvPr>
        </p:nvSpPr>
        <p:spPr/>
        <p:txBody>
          <a:bodyPr>
            <a:normAutofit fontScale="85000" lnSpcReduction="10000"/>
          </a:bodyPr>
          <a:lstStyle/>
          <a:p>
            <a:r>
              <a:rPr lang="en-US" dirty="0" smtClean="0"/>
              <a:t>You probably will not be surprised to learn that if we posed the exact same question to your parents – or your grandparents, for that matter – we would almost certainly get a different result.  What’s surprising, though, is how similar the results actually are…  Among men and women 45 or older, these are the results.</a:t>
            </a:r>
            <a:endParaRPr lang="en-US" dirty="0"/>
          </a:p>
        </p:txBody>
      </p:sp>
      <p:sp>
        <p:nvSpPr>
          <p:cNvPr id="10" name="Content Placeholder 9"/>
          <p:cNvSpPr>
            <a:spLocks noGrp="1"/>
          </p:cNvSpPr>
          <p:nvPr>
            <p:ph sz="quarter" idx="2"/>
          </p:nvPr>
        </p:nvSpPr>
        <p:spPr/>
        <p:txBody>
          <a:bodyPr>
            <a:normAutofit fontScale="85000" lnSpcReduction="10000"/>
          </a:bodyPr>
          <a:lstStyle/>
          <a:p>
            <a:pPr marL="0" indent="0">
              <a:buNone/>
            </a:pPr>
            <a:r>
              <a:rPr lang="en-US" u="sng" dirty="0" smtClean="0">
                <a:solidFill>
                  <a:srgbClr val="662D2C"/>
                </a:solidFill>
              </a:rPr>
              <a:t>10. Henry Ford</a:t>
            </a:r>
          </a:p>
          <a:p>
            <a:pPr marL="0" indent="0">
              <a:buNone/>
            </a:pPr>
            <a:r>
              <a:rPr lang="en-US" u="sng" dirty="0">
                <a:solidFill>
                  <a:srgbClr val="662D2C"/>
                </a:solidFill>
              </a:rPr>
              <a:t> </a:t>
            </a:r>
            <a:r>
              <a:rPr lang="en-US" u="sng" dirty="0" smtClean="0">
                <a:solidFill>
                  <a:srgbClr val="662D2C"/>
                </a:solidFill>
              </a:rPr>
              <a:t> 9.  Betsy Ross</a:t>
            </a:r>
          </a:p>
          <a:p>
            <a:pPr marL="0" indent="0">
              <a:buNone/>
            </a:pPr>
            <a:r>
              <a:rPr lang="en-US" dirty="0">
                <a:solidFill>
                  <a:schemeClr val="accent2">
                    <a:lumMod val="50000"/>
                  </a:schemeClr>
                </a:solidFill>
              </a:rPr>
              <a:t> </a:t>
            </a:r>
            <a:r>
              <a:rPr lang="en-US" dirty="0" smtClean="0">
                <a:solidFill>
                  <a:schemeClr val="accent2">
                    <a:lumMod val="50000"/>
                  </a:schemeClr>
                </a:solidFill>
              </a:rPr>
              <a:t> 8. </a:t>
            </a:r>
            <a:r>
              <a:rPr lang="en-US" dirty="0">
                <a:solidFill>
                  <a:schemeClr val="accent2">
                    <a:lumMod val="50000"/>
                  </a:schemeClr>
                </a:solidFill>
              </a:rPr>
              <a:t> </a:t>
            </a:r>
            <a:r>
              <a:rPr lang="en-US" dirty="0" smtClean="0">
                <a:solidFill>
                  <a:schemeClr val="accent2">
                    <a:lumMod val="50000"/>
                  </a:schemeClr>
                </a:solidFill>
              </a:rPr>
              <a:t>Thomas Edison</a:t>
            </a:r>
          </a:p>
          <a:p>
            <a:pPr marL="0" indent="0">
              <a:buNone/>
            </a:pPr>
            <a:r>
              <a:rPr lang="en-US" dirty="0" smtClean="0">
                <a:solidFill>
                  <a:schemeClr val="accent2">
                    <a:lumMod val="50000"/>
                  </a:schemeClr>
                </a:solidFill>
              </a:rPr>
              <a:t>  7.  Amelia Earhart</a:t>
            </a:r>
          </a:p>
          <a:p>
            <a:pPr marL="0" indent="0">
              <a:buNone/>
            </a:pPr>
            <a:r>
              <a:rPr lang="en-US" dirty="0" smtClean="0">
                <a:solidFill>
                  <a:schemeClr val="accent2">
                    <a:lumMod val="50000"/>
                  </a:schemeClr>
                </a:solidFill>
              </a:rPr>
              <a:t>  6.  Oprah Winfrey</a:t>
            </a:r>
          </a:p>
          <a:p>
            <a:pPr marL="0" indent="0">
              <a:buNone/>
            </a:pPr>
            <a:r>
              <a:rPr lang="en-US" dirty="0">
                <a:solidFill>
                  <a:schemeClr val="accent2">
                    <a:lumMod val="50000"/>
                  </a:schemeClr>
                </a:solidFill>
              </a:rPr>
              <a:t> </a:t>
            </a:r>
            <a:r>
              <a:rPr lang="en-US" dirty="0" smtClean="0">
                <a:solidFill>
                  <a:schemeClr val="accent2">
                    <a:lumMod val="50000"/>
                  </a:schemeClr>
                </a:solidFill>
              </a:rPr>
              <a:t> 5.  Ben Franklin </a:t>
            </a:r>
          </a:p>
          <a:p>
            <a:pPr marL="0" indent="0">
              <a:buNone/>
            </a:pPr>
            <a:r>
              <a:rPr lang="en-US" dirty="0" smtClean="0">
                <a:solidFill>
                  <a:schemeClr val="accent2">
                    <a:lumMod val="50000"/>
                  </a:schemeClr>
                </a:solidFill>
              </a:rPr>
              <a:t>  4.  Susan B. Anthony</a:t>
            </a:r>
          </a:p>
          <a:p>
            <a:pPr marL="0" indent="0">
              <a:buNone/>
            </a:pPr>
            <a:r>
              <a:rPr lang="en-US" dirty="0">
                <a:solidFill>
                  <a:schemeClr val="accent2">
                    <a:lumMod val="50000"/>
                  </a:schemeClr>
                </a:solidFill>
              </a:rPr>
              <a:t> </a:t>
            </a:r>
            <a:r>
              <a:rPr lang="en-US" dirty="0" smtClean="0">
                <a:solidFill>
                  <a:schemeClr val="accent2">
                    <a:lumMod val="50000"/>
                  </a:schemeClr>
                </a:solidFill>
              </a:rPr>
              <a:t> 3.  Harriet Tubman</a:t>
            </a:r>
          </a:p>
          <a:p>
            <a:pPr marL="0" indent="0">
              <a:buNone/>
            </a:pPr>
            <a:r>
              <a:rPr lang="en-US" dirty="0">
                <a:solidFill>
                  <a:schemeClr val="accent2">
                    <a:lumMod val="50000"/>
                  </a:schemeClr>
                </a:solidFill>
              </a:rPr>
              <a:t> </a:t>
            </a:r>
            <a:r>
              <a:rPr lang="en-US" dirty="0" smtClean="0">
                <a:solidFill>
                  <a:schemeClr val="accent2">
                    <a:lumMod val="50000"/>
                  </a:schemeClr>
                </a:solidFill>
              </a:rPr>
              <a:t> 2.  Rosa Parks</a:t>
            </a:r>
          </a:p>
          <a:p>
            <a:pPr marL="0" indent="0">
              <a:buNone/>
            </a:pPr>
            <a:r>
              <a:rPr lang="en-US" dirty="0">
                <a:solidFill>
                  <a:schemeClr val="accent2">
                    <a:lumMod val="50000"/>
                  </a:schemeClr>
                </a:solidFill>
              </a:rPr>
              <a:t> </a:t>
            </a:r>
            <a:r>
              <a:rPr lang="en-US" dirty="0" smtClean="0">
                <a:solidFill>
                  <a:schemeClr val="accent2">
                    <a:lumMod val="50000"/>
                  </a:schemeClr>
                </a:solidFill>
              </a:rPr>
              <a:t> 1.  Martin Luther King, Jr. </a:t>
            </a:r>
          </a:p>
          <a:p>
            <a:pPr marL="0" indent="0">
              <a:buNone/>
            </a:pPr>
            <a:endParaRPr lang="en-US" dirty="0"/>
          </a:p>
        </p:txBody>
      </p:sp>
    </p:spTree>
    <p:extLst>
      <p:ext uri="{BB962C8B-B14F-4D97-AF65-F5344CB8AC3E}">
        <p14:creationId xmlns:p14="http://schemas.microsoft.com/office/powerpoint/2010/main" val="40991283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half" idx="2"/>
          </p:nvPr>
        </p:nvSpPr>
        <p:spPr>
          <a:xfrm>
            <a:off x="1600200" y="5486400"/>
            <a:ext cx="7315200" cy="990600"/>
          </a:xfrm>
        </p:spPr>
        <p:txBody>
          <a:bodyPr/>
          <a:lstStyle/>
          <a:p>
            <a:r>
              <a:rPr lang="en-US" dirty="0" smtClean="0"/>
              <a:t>There is virtually no evidence that “Betsy Ross” – as your parents understand her – ever existed at all.  (While there was a woman named Betsy Ross, there is very little convincing evidence that she stitched together the first American Flag.)</a:t>
            </a:r>
            <a:endParaRPr lang="en-US" dirty="0"/>
          </a:p>
        </p:txBody>
      </p:sp>
      <p:sp>
        <p:nvSpPr>
          <p:cNvPr id="5" name="Title 4"/>
          <p:cNvSpPr>
            <a:spLocks noGrp="1"/>
          </p:cNvSpPr>
          <p:nvPr>
            <p:ph type="title"/>
          </p:nvPr>
        </p:nvSpPr>
        <p:spPr/>
        <p:txBody>
          <a:bodyPr/>
          <a:lstStyle/>
          <a:p>
            <a:r>
              <a:rPr lang="en-US" dirty="0" smtClean="0">
                <a:solidFill>
                  <a:schemeClr val="tx1"/>
                </a:solidFill>
              </a:rPr>
              <a:t>Betsy Ross?  Really?  </a:t>
            </a:r>
            <a:endParaRPr lang="en-US" dirty="0">
              <a:solidFill>
                <a:schemeClr val="tx1"/>
              </a:solidFill>
            </a:endParaRPr>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9908" b="9908"/>
          <a:stretch>
            <a:fillRect/>
          </a:stretch>
        </p:blipFill>
        <p:spPr/>
      </p:pic>
    </p:spTree>
    <p:extLst>
      <p:ext uri="{BB962C8B-B14F-4D97-AF65-F5344CB8AC3E}">
        <p14:creationId xmlns:p14="http://schemas.microsoft.com/office/powerpoint/2010/main" val="7346558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normAutofit/>
          </a:bodyPr>
          <a:lstStyle/>
          <a:p>
            <a:r>
              <a:rPr lang="en-US" dirty="0" smtClean="0"/>
              <a:t>Most famous for founding the Ford Motor Company and mass-producing the Model-T Ford using the assembly line, Ford is less well-remembered for being an outspoken anti-Semite and a supporter of Nazi Germany.</a:t>
            </a:r>
            <a:endParaRPr lang="en-US" dirty="0"/>
          </a:p>
        </p:txBody>
      </p:sp>
      <p:sp>
        <p:nvSpPr>
          <p:cNvPr id="3" name="Title 2"/>
          <p:cNvSpPr>
            <a:spLocks noGrp="1"/>
          </p:cNvSpPr>
          <p:nvPr>
            <p:ph type="title"/>
          </p:nvPr>
        </p:nvSpPr>
        <p:spPr/>
        <p:txBody>
          <a:bodyPr/>
          <a:lstStyle/>
          <a:p>
            <a:r>
              <a:rPr lang="en-US" dirty="0" smtClean="0">
                <a:solidFill>
                  <a:schemeClr val="tx1"/>
                </a:solidFill>
              </a:rPr>
              <a:t>Henry Ford</a:t>
            </a:r>
            <a:endParaRPr lang="en-US" dirty="0">
              <a:solidFill>
                <a:schemeClr val="tx1"/>
              </a:solidFill>
            </a:endParaRPr>
          </a:p>
        </p:txBody>
      </p:sp>
      <p:pic>
        <p:nvPicPr>
          <p:cNvPr id="9" name="Picture Placeholder 8"/>
          <p:cNvPicPr>
            <a:picLocks noGrp="1" noChangeAspect="1"/>
          </p:cNvPicPr>
          <p:nvPr>
            <p:ph type="pic" idx="1"/>
          </p:nvPr>
        </p:nvPicPr>
        <p:blipFill>
          <a:blip r:embed="rId2">
            <a:extLst>
              <a:ext uri="{28A0092B-C50C-407E-A947-70E740481C1C}">
                <a14:useLocalDpi xmlns:a14="http://schemas.microsoft.com/office/drawing/2010/main" val="0"/>
              </a:ext>
            </a:extLst>
          </a:blip>
          <a:srcRect t="16747" b="16747"/>
          <a:stretch>
            <a:fillRect/>
          </a:stretch>
        </p:blipFill>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10249">
            <a:off x="649053" y="386931"/>
            <a:ext cx="2983777" cy="426934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000" y="2667000"/>
            <a:ext cx="4019518" cy="2730500"/>
          </a:xfrm>
          <a:prstGeom prst="rect">
            <a:avLst/>
          </a:prstGeom>
        </p:spPr>
      </p:pic>
    </p:spTree>
    <p:extLst>
      <p:ext uri="{BB962C8B-B14F-4D97-AF65-F5344CB8AC3E}">
        <p14:creationId xmlns:p14="http://schemas.microsoft.com/office/powerpoint/2010/main" val="23419445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More significant differences…</a:t>
            </a:r>
            <a:endParaRPr lang="en-US" dirty="0"/>
          </a:p>
        </p:txBody>
      </p:sp>
      <p:sp>
        <p:nvSpPr>
          <p:cNvPr id="6" name="Content Placeholder 5"/>
          <p:cNvSpPr>
            <a:spLocks noGrp="1"/>
          </p:cNvSpPr>
          <p:nvPr>
            <p:ph sz="quarter" idx="1"/>
          </p:nvPr>
        </p:nvSpPr>
        <p:spPr>
          <a:xfrm>
            <a:off x="457200" y="1589566"/>
            <a:ext cx="4191000" cy="4963634"/>
          </a:xfrm>
        </p:spPr>
        <p:txBody>
          <a:bodyPr>
            <a:normAutofit fontScale="77500" lnSpcReduction="20000"/>
          </a:bodyPr>
          <a:lstStyle/>
          <a:p>
            <a:r>
              <a:rPr lang="en-US" dirty="0" smtClean="0"/>
              <a:t>Differences due to the generation gap are relatively insignificant, then.  There is a larger difference between the lists of African-Americans and whites, though.  Nine (9) of the most important historical figures to African-American students were African-American.  What may account for the greater recognition of black historical figures by black students?  Note that, despite some differences, black and white students still shared five (5) people in their top ten lists overall.  </a:t>
            </a:r>
            <a:endParaRPr lang="en-US" dirty="0"/>
          </a:p>
        </p:txBody>
      </p:sp>
      <p:sp>
        <p:nvSpPr>
          <p:cNvPr id="7" name="Content Placeholder 6"/>
          <p:cNvSpPr>
            <a:spLocks noGrp="1"/>
          </p:cNvSpPr>
          <p:nvPr>
            <p:ph sz="quarter" idx="2"/>
          </p:nvPr>
        </p:nvSpPr>
        <p:spPr/>
        <p:txBody>
          <a:bodyPr>
            <a:normAutofit fontScale="77500" lnSpcReduction="20000"/>
          </a:bodyPr>
          <a:lstStyle/>
          <a:p>
            <a:pPr marL="0" indent="0" algn="ctr">
              <a:buNone/>
            </a:pPr>
            <a:r>
              <a:rPr lang="en-US" u="sng" dirty="0" smtClean="0">
                <a:solidFill>
                  <a:schemeClr val="accent2">
                    <a:lumMod val="75000"/>
                  </a:schemeClr>
                </a:solidFill>
              </a:rPr>
              <a:t>Five Shared Figures: </a:t>
            </a:r>
          </a:p>
          <a:p>
            <a:pPr marL="514350" indent="-514350" algn="ctr">
              <a:buAutoNum type="arabicPeriod"/>
            </a:pPr>
            <a:endParaRPr lang="en-US" u="sng" dirty="0" smtClean="0">
              <a:solidFill>
                <a:schemeClr val="accent2">
                  <a:lumMod val="75000"/>
                </a:schemeClr>
              </a:solidFill>
            </a:endParaRPr>
          </a:p>
          <a:p>
            <a:pPr marL="514350" indent="-514350">
              <a:buAutoNum type="arabicPeriod"/>
            </a:pPr>
            <a:r>
              <a:rPr lang="en-US" dirty="0" smtClean="0"/>
              <a:t>Martin Luther King, Jr. </a:t>
            </a:r>
          </a:p>
          <a:p>
            <a:pPr marL="0" indent="0">
              <a:buNone/>
            </a:pPr>
            <a:endParaRPr lang="en-US" dirty="0"/>
          </a:p>
          <a:p>
            <a:pPr marL="514350" indent="-514350">
              <a:buAutoNum type="arabicPeriod" startAt="2"/>
            </a:pPr>
            <a:r>
              <a:rPr lang="en-US" dirty="0" smtClean="0"/>
              <a:t>Rosa Parks </a:t>
            </a:r>
          </a:p>
          <a:p>
            <a:pPr marL="514350" indent="-514350">
              <a:buAutoNum type="arabicPeriod" startAt="2"/>
            </a:pPr>
            <a:endParaRPr lang="en-US" dirty="0"/>
          </a:p>
          <a:p>
            <a:pPr marL="514350" indent="-514350">
              <a:buAutoNum type="arabicPeriod" startAt="2"/>
            </a:pPr>
            <a:r>
              <a:rPr lang="en-US" dirty="0" smtClean="0"/>
              <a:t>Harriet Tubman </a:t>
            </a:r>
          </a:p>
          <a:p>
            <a:pPr marL="514350" indent="-514350">
              <a:buAutoNum type="arabicPeriod" startAt="2"/>
            </a:pPr>
            <a:endParaRPr lang="en-US" dirty="0"/>
          </a:p>
          <a:p>
            <a:pPr marL="514350" indent="-514350">
              <a:buAutoNum type="arabicPeriod" startAt="2"/>
            </a:pPr>
            <a:r>
              <a:rPr lang="en-US" dirty="0" smtClean="0"/>
              <a:t>Oprah Winfrey</a:t>
            </a:r>
          </a:p>
          <a:p>
            <a:pPr marL="514350" indent="-514350">
              <a:buAutoNum type="arabicPeriod" startAt="2"/>
            </a:pPr>
            <a:endParaRPr lang="en-US" dirty="0"/>
          </a:p>
          <a:p>
            <a:pPr marL="514350" indent="-514350">
              <a:buAutoNum type="arabicPeriod" startAt="2"/>
            </a:pPr>
            <a:r>
              <a:rPr lang="en-US" dirty="0" smtClean="0"/>
              <a:t>Susan B. Anthony</a:t>
            </a:r>
          </a:p>
        </p:txBody>
      </p:sp>
    </p:spTree>
    <p:extLst>
      <p:ext uri="{BB962C8B-B14F-4D97-AF65-F5344CB8AC3E}">
        <p14:creationId xmlns:p14="http://schemas.microsoft.com/office/powerpoint/2010/main" val="155740368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What accounts for the difference?</a:t>
            </a:r>
            <a:endParaRPr lang="en-US" dirty="0"/>
          </a:p>
        </p:txBody>
      </p:sp>
      <p:sp>
        <p:nvSpPr>
          <p:cNvPr id="7" name="Content Placeholder 6"/>
          <p:cNvSpPr>
            <a:spLocks noGrp="1"/>
          </p:cNvSpPr>
          <p:nvPr>
            <p:ph sz="quarter" idx="1"/>
          </p:nvPr>
        </p:nvSpPr>
        <p:spPr/>
        <p:txBody>
          <a:bodyPr/>
          <a:lstStyle/>
          <a:p>
            <a:r>
              <a:rPr lang="en-US" dirty="0" smtClean="0"/>
              <a:t>Black History Month – established by Carter Woodson in the 1920s?</a:t>
            </a:r>
          </a:p>
          <a:p>
            <a:endParaRPr lang="en-US" dirty="0"/>
          </a:p>
          <a:p>
            <a:r>
              <a:rPr lang="en-US" dirty="0" smtClean="0"/>
              <a:t>The central role of African-Americans in the Civil Rights Movement of the 1950s and 1960s? </a:t>
            </a:r>
          </a:p>
          <a:p>
            <a:endParaRPr lang="en-US" dirty="0"/>
          </a:p>
          <a:p>
            <a:r>
              <a:rPr lang="en-US" dirty="0" smtClean="0"/>
              <a:t>Are there other marginalized groups historically which are overlooked?</a:t>
            </a:r>
            <a:endParaRPr lang="en-US" dirty="0"/>
          </a:p>
        </p:txBody>
      </p:sp>
    </p:spTree>
    <p:extLst>
      <p:ext uri="{BB962C8B-B14F-4D97-AF65-F5344CB8AC3E}">
        <p14:creationId xmlns:p14="http://schemas.microsoft.com/office/powerpoint/2010/main" val="34514294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After our discussion, would you change any of the individuals on your list?  Why or why not?</a:t>
            </a:r>
            <a:endParaRPr lang="en-US" dirty="0"/>
          </a:p>
        </p:txBody>
      </p:sp>
      <p:sp>
        <p:nvSpPr>
          <p:cNvPr id="5" name="Title 4"/>
          <p:cNvSpPr>
            <a:spLocks noGrp="1"/>
          </p:cNvSpPr>
          <p:nvPr>
            <p:ph type="title"/>
          </p:nvPr>
        </p:nvSpPr>
        <p:spPr/>
        <p:txBody>
          <a:bodyPr/>
          <a:lstStyle/>
          <a:p>
            <a:r>
              <a:rPr lang="en-US" dirty="0">
                <a:solidFill>
                  <a:schemeClr val="tx1"/>
                </a:solidFill>
              </a:rPr>
              <a:t>r</a:t>
            </a:r>
            <a:r>
              <a:rPr lang="en-US" dirty="0" smtClean="0">
                <a:solidFill>
                  <a:schemeClr val="tx1"/>
                </a:solidFill>
              </a:rPr>
              <a:t>eflection and reconsideration</a:t>
            </a:r>
            <a:endParaRPr lang="en-US" dirty="0">
              <a:solidFill>
                <a:schemeClr val="tx1"/>
              </a:solidFill>
            </a:endParaRPr>
          </a:p>
        </p:txBody>
      </p:sp>
    </p:spTree>
    <p:extLst>
      <p:ext uri="{BB962C8B-B14F-4D97-AF65-F5344CB8AC3E}">
        <p14:creationId xmlns:p14="http://schemas.microsoft.com/office/powerpoint/2010/main" val="29569501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lstStyle/>
          <a:p>
            <a:r>
              <a:rPr lang="en-US" dirty="0" smtClean="0"/>
              <a:t>How influential are the men an women who fill the television screen, or write, or use social media effectively to get out a message?  How many of these people actually help to shape the American narrative?  Why are they effective at doing so?</a:t>
            </a:r>
            <a:endParaRPr lang="en-US" dirty="0"/>
          </a:p>
        </p:txBody>
      </p:sp>
      <p:sp>
        <p:nvSpPr>
          <p:cNvPr id="3" name="Title 2"/>
          <p:cNvSpPr>
            <a:spLocks noGrp="1"/>
          </p:cNvSpPr>
          <p:nvPr>
            <p:ph type="title"/>
          </p:nvPr>
        </p:nvSpPr>
        <p:spPr/>
        <p:txBody>
          <a:bodyPr>
            <a:normAutofit fontScale="90000"/>
          </a:bodyPr>
          <a:lstStyle/>
          <a:p>
            <a:r>
              <a:rPr lang="en-US" dirty="0" smtClean="0">
                <a:solidFill>
                  <a:schemeClr val="tx1"/>
                </a:solidFill>
              </a:rPr>
              <a:t>Authors, Actors, Musicians, Activists, Talking Heads, and Popular - Icons…</a:t>
            </a:r>
            <a:endParaRPr lang="en-US" dirty="0">
              <a:solidFill>
                <a:schemeClr val="tx1"/>
              </a:solidFill>
            </a:endParaRPr>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4927" b="4927"/>
          <a:stretch>
            <a:fillRect/>
          </a:stretch>
        </p:blipFill>
        <p:spPr/>
      </p:pic>
    </p:spTree>
    <p:extLst>
      <p:ext uri="{BB962C8B-B14F-4D97-AF65-F5344CB8AC3E}">
        <p14:creationId xmlns:p14="http://schemas.microsoft.com/office/powerpoint/2010/main" val="12898397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219200"/>
          </a:xfrm>
        </p:spPr>
        <p:txBody>
          <a:bodyPr/>
          <a:lstStyle/>
          <a:p>
            <a:r>
              <a:rPr lang="en-US" dirty="0" smtClean="0"/>
              <a:t>How does medicine influence your life?  Consider the arbitrary nature of disease and the aging human body.  Which companies influence our daily lives?  Who were the entrepreneurs and risk-takers founded these companies?  Are </a:t>
            </a:r>
            <a:r>
              <a:rPr lang="en-US" smtClean="0"/>
              <a:t>they important?</a:t>
            </a:r>
            <a:endParaRPr lang="en-US" dirty="0"/>
          </a:p>
        </p:txBody>
      </p:sp>
      <p:sp>
        <p:nvSpPr>
          <p:cNvPr id="3" name="Title 2"/>
          <p:cNvSpPr>
            <a:spLocks noGrp="1"/>
          </p:cNvSpPr>
          <p:nvPr>
            <p:ph type="title"/>
          </p:nvPr>
        </p:nvSpPr>
        <p:spPr/>
        <p:txBody>
          <a:bodyPr>
            <a:normAutofit fontScale="90000"/>
          </a:bodyPr>
          <a:lstStyle/>
          <a:p>
            <a:r>
              <a:rPr lang="en-US" dirty="0" smtClean="0">
                <a:solidFill>
                  <a:schemeClr val="tx1"/>
                </a:solidFill>
              </a:rPr>
              <a:t>Scientists, Doctors, Entrepreneurs, Innovators, and Explorers</a:t>
            </a:r>
            <a:endParaRPr lang="en-US" dirty="0">
              <a:solidFill>
                <a:schemeClr val="tx1"/>
              </a:solidFill>
            </a:endParaRPr>
          </a:p>
        </p:txBody>
      </p:sp>
      <p:pic>
        <p:nvPicPr>
          <p:cNvPr id="14" name="Picture Placeholder 13"/>
          <p:cNvPicPr>
            <a:picLocks noGrp="1" noChangeAspect="1"/>
          </p:cNvPicPr>
          <p:nvPr>
            <p:ph type="pic" idx="1"/>
          </p:nvPr>
        </p:nvPicPr>
        <p:blipFill>
          <a:blip r:embed="rId2">
            <a:extLst>
              <a:ext uri="{28A0092B-C50C-407E-A947-70E740481C1C}">
                <a14:useLocalDpi xmlns:a14="http://schemas.microsoft.com/office/drawing/2010/main" val="0"/>
              </a:ext>
            </a:extLst>
          </a:blip>
          <a:srcRect t="7385" b="7385"/>
          <a:stretch>
            <a:fillRect/>
          </a:stretch>
        </p:blipFill>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65070" y="3276600"/>
            <a:ext cx="1544744" cy="132848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665"/>
            <a:ext cx="3505200" cy="4673600"/>
          </a:xfrm>
          <a:prstGeom prst="rect">
            <a:avLst/>
          </a:prstGeom>
        </p:spPr>
      </p:pic>
    </p:spTree>
    <p:extLst>
      <p:ext uri="{BB962C8B-B14F-4D97-AF65-F5344CB8AC3E}">
        <p14:creationId xmlns:p14="http://schemas.microsoft.com/office/powerpoint/2010/main" val="21363351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295400"/>
          </a:xfrm>
        </p:spPr>
        <p:txBody>
          <a:bodyPr>
            <a:normAutofit fontScale="85000" lnSpcReduction="20000"/>
          </a:bodyPr>
          <a:lstStyle/>
          <a:p>
            <a:r>
              <a:rPr lang="en-US" dirty="0" smtClean="0"/>
              <a:t>Gay rights has become a major part of civil rights as we understand society today; however, it was a long and difficult struggle to bring about social change on this issue, and individual leaders are not well known.   Increasingly, there is a place in history text books to include homosexuals in the narrative of our country.  But there are still plenty of nameless heroes: the builders of the Erie Canal, or the enslaved men and women who built Washington, DC, or the Chinese contract workers who built the Transcontinental Railroad, or the soldier who fired “The Shot Heard ‘Round the World.”   Who was the unknown soldier?  How important might these men and women be to US History. </a:t>
            </a:r>
            <a:endParaRPr lang="en-US" dirty="0"/>
          </a:p>
        </p:txBody>
      </p:sp>
      <p:sp>
        <p:nvSpPr>
          <p:cNvPr id="3" name="Title 2"/>
          <p:cNvSpPr>
            <a:spLocks noGrp="1"/>
          </p:cNvSpPr>
          <p:nvPr>
            <p:ph type="title"/>
          </p:nvPr>
        </p:nvSpPr>
        <p:spPr/>
        <p:txBody>
          <a:bodyPr/>
          <a:lstStyle/>
          <a:p>
            <a:r>
              <a:rPr lang="en-US" dirty="0" smtClean="0">
                <a:solidFill>
                  <a:schemeClr val="tx1"/>
                </a:solidFill>
              </a:rPr>
              <a:t>Homosexuals and the Marginalized</a:t>
            </a:r>
            <a:r>
              <a:rPr lang="en-US" dirty="0">
                <a:solidFill>
                  <a:schemeClr val="tx1"/>
                </a:solidFill>
              </a:rPr>
              <a:t> </a:t>
            </a:r>
            <a:r>
              <a:rPr lang="en-US" dirty="0" smtClean="0">
                <a:solidFill>
                  <a:schemeClr val="tx1"/>
                </a:solidFill>
              </a:rPr>
              <a:t>or Voiceless</a:t>
            </a:r>
            <a:endParaRPr lang="en-US" dirty="0">
              <a:solidFill>
                <a:schemeClr val="tx1"/>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9611" b="9611"/>
          <a:stretch>
            <a:fillRect/>
          </a:stretch>
        </p:blipFill>
        <p:spPr/>
      </p:pic>
    </p:spTree>
    <p:extLst>
      <p:ext uri="{BB962C8B-B14F-4D97-AF65-F5344CB8AC3E}">
        <p14:creationId xmlns:p14="http://schemas.microsoft.com/office/powerpoint/2010/main" val="6753445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371600"/>
          </a:xfrm>
        </p:spPr>
        <p:txBody>
          <a:bodyPr>
            <a:normAutofit lnSpcReduction="10000"/>
          </a:bodyPr>
          <a:lstStyle/>
          <a:p>
            <a:r>
              <a:rPr lang="en-US" dirty="0" smtClean="0"/>
              <a:t>From the Revolutionary War forward, some of the most celebrated and accomplished Americans have been members of our armed forces.  Some – William Henry Harrison, Zachary Taylor, Ulysses S. Grant, and Dwight Eisenhower to name a few – went on to be President.  But many others simply changed the world we lived in and then returned to civilian life. </a:t>
            </a:r>
            <a:endParaRPr lang="en-US" dirty="0"/>
          </a:p>
        </p:txBody>
      </p:sp>
      <p:sp>
        <p:nvSpPr>
          <p:cNvPr id="3" name="Title 2"/>
          <p:cNvSpPr>
            <a:spLocks noGrp="1"/>
          </p:cNvSpPr>
          <p:nvPr>
            <p:ph type="title"/>
          </p:nvPr>
        </p:nvSpPr>
        <p:spPr/>
        <p:txBody>
          <a:bodyPr/>
          <a:lstStyle/>
          <a:p>
            <a:r>
              <a:rPr lang="en-US" dirty="0" smtClean="0"/>
              <a:t>Military Leaders</a:t>
            </a:r>
            <a:endParaRPr lang="en-US" dirty="0"/>
          </a:p>
        </p:txBody>
      </p:sp>
      <p:pic>
        <p:nvPicPr>
          <p:cNvPr id="5" name="Picture 4"/>
          <p:cNvPicPr>
            <a:picLocks noChangeAspect="1"/>
          </p:cNvPicPr>
          <p:nvPr/>
        </p:nvPicPr>
        <p:blipFill>
          <a:blip r:embed="rId2"/>
          <a:stretch>
            <a:fillRect/>
          </a:stretch>
        </p:blipFill>
        <p:spPr>
          <a:xfrm>
            <a:off x="1524000" y="0"/>
            <a:ext cx="4575639" cy="4568951"/>
          </a:xfrm>
          <a:prstGeom prst="rect">
            <a:avLst/>
          </a:prstGeom>
        </p:spPr>
      </p:pic>
      <p:pic>
        <p:nvPicPr>
          <p:cNvPr id="11" name="Picture Placeholder 10"/>
          <p:cNvPicPr>
            <a:picLocks noGrp="1" noChangeAspect="1"/>
          </p:cNvPicPr>
          <p:nvPr>
            <p:ph type="pic" idx="1"/>
          </p:nvPr>
        </p:nvPicPr>
        <p:blipFill>
          <a:blip r:embed="rId3"/>
          <a:srcRect t="4024" b="4024"/>
          <a:stretch>
            <a:fillRect/>
          </a:stretch>
        </p:blipFill>
        <p:spPr>
          <a:xfrm>
            <a:off x="6099175" y="0"/>
            <a:ext cx="3044825" cy="4568825"/>
          </a:xfrm>
          <a:prstGeom prst="rect">
            <a:avLst/>
          </a:prstGeom>
        </p:spPr>
      </p:pic>
    </p:spTree>
    <p:extLst>
      <p:ext uri="{BB962C8B-B14F-4D97-AF65-F5344CB8AC3E}">
        <p14:creationId xmlns:p14="http://schemas.microsoft.com/office/powerpoint/2010/main" val="12429098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90000"/>
                <a:satMod val="140000"/>
              </a:schemeClr>
              <a:schemeClr val="bg2">
                <a:satMod val="120000"/>
              </a:schemeClr>
            </a:duotone>
          </a:blip>
          <a:tile tx="0" ty="0" sx="100000" sy="100000" flip="none" algn="tl"/>
        </a:blipFill>
        <a:effectLst/>
      </p:bgPr>
    </p:bg>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543800" cy="1219200"/>
          </a:xfrm>
        </p:spPr>
        <p:txBody>
          <a:bodyPr>
            <a:normAutofit/>
          </a:bodyPr>
          <a:lstStyle/>
          <a:p>
            <a:r>
              <a:rPr lang="en-US" dirty="0" smtClean="0"/>
              <a:t>The contribution of Latinos to United States history are enormous as well.  Cattle ranching and the life of cowboys on the open range?  A Spanish tradition.  Indeed, a large part of our national identity is whitewashed by people who willfully ignore the large influence of Hispanic culture in the South, Southwest, and Far Western US.</a:t>
            </a:r>
            <a:endParaRPr lang="en-US" dirty="0"/>
          </a:p>
        </p:txBody>
      </p:sp>
      <p:sp>
        <p:nvSpPr>
          <p:cNvPr id="3" name="Title 2"/>
          <p:cNvSpPr>
            <a:spLocks noGrp="1"/>
          </p:cNvSpPr>
          <p:nvPr>
            <p:ph type="title"/>
          </p:nvPr>
        </p:nvSpPr>
        <p:spPr/>
        <p:txBody>
          <a:bodyPr/>
          <a:lstStyle/>
          <a:p>
            <a:r>
              <a:rPr lang="en-US" dirty="0" smtClean="0">
                <a:solidFill>
                  <a:schemeClr val="tx1"/>
                </a:solidFill>
              </a:rPr>
              <a:t>Hispanic-Americans</a:t>
            </a:r>
            <a:endParaRPr lang="en-US" dirty="0">
              <a:solidFill>
                <a:schemeClr val="tx1"/>
              </a:solidFill>
            </a:endParaRPr>
          </a:p>
        </p:txBody>
      </p:sp>
      <p:pic>
        <p:nvPicPr>
          <p:cNvPr id="5" name="Picture Placeholder 4"/>
          <p:cNvPicPr>
            <a:picLocks noGrp="1" noChangeAspect="1"/>
          </p:cNvPicPr>
          <p:nvPr>
            <p:ph type="pic" idx="1"/>
          </p:nvPr>
        </p:nvPicPr>
        <p:blipFill>
          <a:blip r:embed="rId3">
            <a:extLst>
              <a:ext uri="{28A0092B-C50C-407E-A947-70E740481C1C}">
                <a14:useLocalDpi xmlns:a14="http://schemas.microsoft.com/office/drawing/2010/main" val="0"/>
              </a:ext>
            </a:extLst>
          </a:blip>
          <a:srcRect l="3350" r="3350"/>
          <a:stretch>
            <a:fillRect/>
          </a:stretch>
        </p:blipFill>
        <p:spPr/>
      </p:pic>
    </p:spTree>
    <p:extLst>
      <p:ext uri="{BB962C8B-B14F-4D97-AF65-F5344CB8AC3E}">
        <p14:creationId xmlns:p14="http://schemas.microsoft.com/office/powerpoint/2010/main" val="22644627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066800"/>
          </a:xfrm>
        </p:spPr>
        <p:txBody>
          <a:bodyPr>
            <a:normAutofit lnSpcReduction="10000"/>
          </a:bodyPr>
          <a:lstStyle/>
          <a:p>
            <a:r>
              <a:rPr lang="en-US" dirty="0" smtClean="0"/>
              <a:t>Labor history has been dropped from the American narrative to a large extent as well, and much to our nation’s loss.  The eight-hour day, fair wages, safer working conditions, and end to child labor, and the right to collective bargaining – something that has worked out well for many groups – were advocated by unions. </a:t>
            </a:r>
            <a:endParaRPr lang="en-US" dirty="0"/>
          </a:p>
        </p:txBody>
      </p:sp>
      <p:sp>
        <p:nvSpPr>
          <p:cNvPr id="3" name="Title 2"/>
          <p:cNvSpPr>
            <a:spLocks noGrp="1"/>
          </p:cNvSpPr>
          <p:nvPr>
            <p:ph type="title"/>
          </p:nvPr>
        </p:nvSpPr>
        <p:spPr/>
        <p:txBody>
          <a:bodyPr/>
          <a:lstStyle/>
          <a:p>
            <a:r>
              <a:rPr lang="en-US" dirty="0" smtClean="0">
                <a:solidFill>
                  <a:schemeClr val="tx1"/>
                </a:solidFill>
              </a:rPr>
              <a:t>Labor Union Leaders</a:t>
            </a:r>
            <a:endParaRPr lang="en-US" dirty="0">
              <a:solidFill>
                <a:schemeClr val="tx1"/>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1281" b="11281"/>
          <a:stretch>
            <a:fillRect/>
          </a:stretch>
        </p:blipFill>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88742">
            <a:off x="451801" y="706865"/>
            <a:ext cx="2698124" cy="405352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6619" y="0"/>
            <a:ext cx="3267381" cy="5410200"/>
          </a:xfrm>
          <a:prstGeom prst="rect">
            <a:avLst/>
          </a:prstGeom>
        </p:spPr>
      </p:pic>
    </p:spTree>
    <p:extLst>
      <p:ext uri="{BB962C8B-B14F-4D97-AF65-F5344CB8AC3E}">
        <p14:creationId xmlns:p14="http://schemas.microsoft.com/office/powerpoint/2010/main" val="356934731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1089</TotalTime>
  <Words>1939</Words>
  <Application>Microsoft Office PowerPoint</Application>
  <PresentationFormat>On-screen Show (4:3)</PresentationFormat>
  <Paragraphs>129</Paragraphs>
  <Slides>35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Calibri</vt:lpstr>
      <vt:lpstr>Tw Cen MT</vt:lpstr>
      <vt:lpstr>Wingdings</vt:lpstr>
      <vt:lpstr>Wingdings 2</vt:lpstr>
      <vt:lpstr>Median</vt:lpstr>
      <vt:lpstr>The Sam wineburg Top ten list of famous Americans</vt:lpstr>
      <vt:lpstr>The Ten Most Important Americans and US History</vt:lpstr>
      <vt:lpstr>Native Americans</vt:lpstr>
      <vt:lpstr>Authors, Actors, Musicians, Activists, Talking Heads, and Popular - Icons…</vt:lpstr>
      <vt:lpstr>Scientists, Doctors, Entrepreneurs, Innovators, and Explorers</vt:lpstr>
      <vt:lpstr>Homosexuals and the Marginalized or Voiceless</vt:lpstr>
      <vt:lpstr>Military Leaders</vt:lpstr>
      <vt:lpstr>Hispanic-Americans</vt:lpstr>
      <vt:lpstr>Labor Union Leaders</vt:lpstr>
      <vt:lpstr>Chinese, Japanese, Filipinos, Indians…</vt:lpstr>
      <vt:lpstr>The Supreme Court and Civil Rights Leaders</vt:lpstr>
      <vt:lpstr>Write out your list!</vt:lpstr>
      <vt:lpstr>The Atlantic’s List – Circa 2006</vt:lpstr>
      <vt:lpstr>The Most Influential Americans – Excluding US Presidents and First Ladies</vt:lpstr>
      <vt:lpstr>The Most Influential Americans – Excluding US Presidents and First Ladies</vt:lpstr>
      <vt:lpstr>The Most Influential Americans – Excluding US Presidents and First Ladies</vt:lpstr>
      <vt:lpstr>The Most Influential Americans – Excluding US Presidents and First Ladies</vt:lpstr>
      <vt:lpstr>The Sam Wineburg List</vt:lpstr>
      <vt:lpstr>10.  Albert Einstein</vt:lpstr>
      <vt:lpstr>9.  Thomas Edison</vt:lpstr>
      <vt:lpstr>8.  Marilyn Monroe</vt:lpstr>
      <vt:lpstr>7.  Oprah Winfrey</vt:lpstr>
      <vt:lpstr>6.  Amelia Earhart</vt:lpstr>
      <vt:lpstr>5.  Ben Franklin</vt:lpstr>
      <vt:lpstr>4.  Susan B. Anthony</vt:lpstr>
      <vt:lpstr>3.  Harriet Tubman</vt:lpstr>
      <vt:lpstr>2.  Rosa Parks</vt:lpstr>
      <vt:lpstr>1.  Rev. Dr. Martin Luther King, Jr. </vt:lpstr>
      <vt:lpstr>reflection</vt:lpstr>
      <vt:lpstr>Accounting for Alternate Perspectives</vt:lpstr>
      <vt:lpstr>Betsy Ross?  Really?  </vt:lpstr>
      <vt:lpstr>Henry Ford</vt:lpstr>
      <vt:lpstr>More significant differences…</vt:lpstr>
      <vt:lpstr>What accounts for the difference?</vt:lpstr>
      <vt:lpstr>reflection and reconsideration</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sam wineburg Top ten list of famous americans</dc:title>
  <dc:creator>Adam Henry</dc:creator>
  <cp:lastModifiedBy>Adam Henry</cp:lastModifiedBy>
  <cp:revision>30</cp:revision>
  <dcterms:created xsi:type="dcterms:W3CDTF">2013-08-29T15:35:38Z</dcterms:created>
  <dcterms:modified xsi:type="dcterms:W3CDTF">2016-10-13T18:26:18Z</dcterms:modified>
</cp:coreProperties>
</file>